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1" r:id="rId1"/>
  </p:sldMasterIdLst>
  <p:notesMasterIdLst>
    <p:notesMasterId r:id="rId21"/>
  </p:notesMasterIdLst>
  <p:handoutMasterIdLst>
    <p:handoutMasterId r:id="rId22"/>
  </p:handoutMasterIdLst>
  <p:sldIdLst>
    <p:sldId id="258" r:id="rId2"/>
    <p:sldId id="257" r:id="rId3"/>
    <p:sldId id="259" r:id="rId4"/>
    <p:sldId id="261" r:id="rId5"/>
    <p:sldId id="262" r:id="rId6"/>
    <p:sldId id="263" r:id="rId7"/>
    <p:sldId id="278" r:id="rId8"/>
    <p:sldId id="268" r:id="rId9"/>
    <p:sldId id="270" r:id="rId10"/>
    <p:sldId id="264" r:id="rId11"/>
    <p:sldId id="266" r:id="rId12"/>
    <p:sldId id="267" r:id="rId13"/>
    <p:sldId id="271" r:id="rId14"/>
    <p:sldId id="272" r:id="rId15"/>
    <p:sldId id="275" r:id="rId16"/>
    <p:sldId id="276" r:id="rId17"/>
    <p:sldId id="277" r:id="rId18"/>
    <p:sldId id="260" r:id="rId19"/>
    <p:sldId id="269" r:id="rId20"/>
  </p:sldIdLst>
  <p:sldSz cx="12192000" cy="6858000"/>
  <p:notesSz cx="6858000" cy="9144000"/>
  <p:embeddedFontLst>
    <p:embeddedFont>
      <p:font typeface="PF BeauSans Pro SemiBold" panose="02000503000000020004" pitchFamily="2" charset="0"/>
      <p:bold r:id="rId23"/>
      <p:boldItalic r:id="rId24"/>
    </p:embeddedFont>
    <p:embeddedFont>
      <p:font typeface="PF BeauSans Pro" panose="02000500000000020004" pitchFamily="2" charset="0"/>
      <p:regular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A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6416" autoAdjust="0"/>
  </p:normalViewPr>
  <p:slideViewPr>
    <p:cSldViewPr snapToGrid="0">
      <p:cViewPr varScale="1">
        <p:scale>
          <a:sx n="80" d="100"/>
          <a:sy n="80" d="100"/>
        </p:scale>
        <p:origin x="45" y="129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font" Target="fonts/font5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BECB7D09-F95E-494E-B527-D285382E9B8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A6CF04F-2A29-486D-A045-989C8463CE3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EE9DCC-E003-42C0-A243-833032B5A414}" type="datetimeFigureOut">
              <a:rPr lang="ru-RU" smtClean="0"/>
              <a:t>27.09.2021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E264919-9CA2-4846-A593-6D8920384E5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DA9D138-302E-4C41-B08E-D88059ED5C6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63E695-4D93-4A7F-AB0A-05A3552B8E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72012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320033-49AE-4D2D-8444-473370D54B7E}" type="datetimeFigureOut">
              <a:rPr lang="ru-RU" smtClean="0"/>
              <a:t>27.09.2021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4D5EE0-25A1-453E-916A-FF062A190E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7451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 с подзаголовком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DC09E0FE-1D4D-485E-B31D-45769C089C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9028" y="710117"/>
            <a:ext cx="6643992" cy="1809347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t" anchorCtr="0">
            <a:normAutofit/>
          </a:bodyPr>
          <a:lstStyle>
            <a:lvl1pPr>
              <a:defRPr sz="6000">
                <a:latin typeface="+mj-lt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презентации</a:t>
            </a:r>
          </a:p>
        </p:txBody>
      </p:sp>
      <p:sp>
        <p:nvSpPr>
          <p:cNvPr id="19" name="Подзаголовок 2">
            <a:extLst>
              <a:ext uri="{FF2B5EF4-FFF2-40B4-BE49-F238E27FC236}">
                <a16:creationId xmlns:a16="http://schemas.microsoft.com/office/drawing/2014/main" id="{990B6784-0E6F-49CE-BB61-C8F5905A5E8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49029" y="2743200"/>
            <a:ext cx="6643992" cy="2663687"/>
          </a:xfrm>
        </p:spPr>
        <p:txBody>
          <a:bodyPr/>
          <a:lstStyle>
            <a:lvl1pPr marL="0" indent="0" algn="l">
              <a:buNone/>
              <a:defRPr sz="3600">
                <a:solidFill>
                  <a:schemeClr val="accent2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Подзаголовок</a:t>
            </a:r>
          </a:p>
        </p:txBody>
      </p:sp>
      <p:sp>
        <p:nvSpPr>
          <p:cNvPr id="7" name="Дата 12">
            <a:extLst>
              <a:ext uri="{FF2B5EF4-FFF2-40B4-BE49-F238E27FC236}">
                <a16:creationId xmlns:a16="http://schemas.microsoft.com/office/drawing/2014/main" id="{20E83870-86EF-47B9-8B45-B146EB1612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61481" y="6197934"/>
            <a:ext cx="2919918" cy="258459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endParaRPr lang="ru-RU" dirty="0"/>
          </a:p>
        </p:txBody>
      </p:sp>
      <p:sp>
        <p:nvSpPr>
          <p:cNvPr id="9" name="Номер слайда 14">
            <a:extLst>
              <a:ext uri="{FF2B5EF4-FFF2-40B4-BE49-F238E27FC236}">
                <a16:creationId xmlns:a16="http://schemas.microsoft.com/office/drawing/2014/main" id="{E9DC1E4F-0CC0-4A10-9A48-C3A1CA884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197935"/>
            <a:ext cx="2919918" cy="258458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fld id="{95450D32-E35F-4B28-8732-D1524F20DAF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Нижний колонтитул 13">
            <a:extLst>
              <a:ext uri="{FF2B5EF4-FFF2-40B4-BE49-F238E27FC236}">
                <a16:creationId xmlns:a16="http://schemas.microsoft.com/office/drawing/2014/main" id="{B44AA4A4-E6DB-414E-B426-BC485132B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197933"/>
            <a:ext cx="4114800" cy="258459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1685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DDA907-4094-4A7B-B32D-1D561FEF1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6" y="457200"/>
            <a:ext cx="411479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C5BF88C-8F7E-4E90-9043-790098D7AD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7" y="987426"/>
            <a:ext cx="6347331" cy="48199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864BF9C-D372-415B-8AE1-F1E57B0B15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7226" y="2057400"/>
            <a:ext cx="4114799" cy="376963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12">
            <a:extLst>
              <a:ext uri="{FF2B5EF4-FFF2-40B4-BE49-F238E27FC236}">
                <a16:creationId xmlns:a16="http://schemas.microsoft.com/office/drawing/2014/main" id="{D90DDEAB-7013-4683-A4B8-927EE397C3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61481" y="6197934"/>
            <a:ext cx="2919918" cy="258459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rgbClr val="005AA9"/>
                </a:solidFill>
                <a:latin typeface="+mn-lt"/>
              </a:defRPr>
            </a:lvl1pPr>
          </a:lstStyle>
          <a:p>
            <a:endParaRPr lang="ru-RU" dirty="0"/>
          </a:p>
        </p:txBody>
      </p:sp>
      <p:sp>
        <p:nvSpPr>
          <p:cNvPr id="9" name="Нижний колонтитул 13">
            <a:extLst>
              <a:ext uri="{FF2B5EF4-FFF2-40B4-BE49-F238E27FC236}">
                <a16:creationId xmlns:a16="http://schemas.microsoft.com/office/drawing/2014/main" id="{48344357-C4FE-4B90-A0CC-97C07AA86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197934"/>
            <a:ext cx="4114800" cy="258459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rgbClr val="005AA9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0" name="Номер слайда 14">
            <a:extLst>
              <a:ext uri="{FF2B5EF4-FFF2-40B4-BE49-F238E27FC236}">
                <a16:creationId xmlns:a16="http://schemas.microsoft.com/office/drawing/2014/main" id="{30E24933-4F54-48B4-A121-D1148C264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197935"/>
            <a:ext cx="2919918" cy="258458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rgbClr val="005AA9"/>
                </a:solidFill>
              </a:defRPr>
            </a:lvl1pPr>
          </a:lstStyle>
          <a:p>
            <a:fld id="{95450D32-E35F-4B28-8732-D1524F20DAF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9123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F0938D-BD6A-4169-9D75-F7D409A278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481" y="365125"/>
            <a:ext cx="10869038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771D312-DA4C-4FF1-B5E4-3160C82BAD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61481" y="1825625"/>
            <a:ext cx="10869038" cy="401097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12">
            <a:extLst>
              <a:ext uri="{FF2B5EF4-FFF2-40B4-BE49-F238E27FC236}">
                <a16:creationId xmlns:a16="http://schemas.microsoft.com/office/drawing/2014/main" id="{554BE0F5-AC27-4521-8A7F-B55A1BAA5E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61481" y="6197934"/>
            <a:ext cx="2919918" cy="258459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rgbClr val="005AA9"/>
                </a:solidFill>
                <a:latin typeface="+mn-lt"/>
              </a:defRPr>
            </a:lvl1pPr>
          </a:lstStyle>
          <a:p>
            <a:endParaRPr lang="ru-RU" dirty="0"/>
          </a:p>
        </p:txBody>
      </p:sp>
      <p:sp>
        <p:nvSpPr>
          <p:cNvPr id="8" name="Нижний колонтитул 13">
            <a:extLst>
              <a:ext uri="{FF2B5EF4-FFF2-40B4-BE49-F238E27FC236}">
                <a16:creationId xmlns:a16="http://schemas.microsoft.com/office/drawing/2014/main" id="{98CED11E-4A0E-4265-8218-5C0600FA2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197934"/>
            <a:ext cx="4114800" cy="258459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rgbClr val="005AA9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9" name="Номер слайда 14">
            <a:extLst>
              <a:ext uri="{FF2B5EF4-FFF2-40B4-BE49-F238E27FC236}">
                <a16:creationId xmlns:a16="http://schemas.microsoft.com/office/drawing/2014/main" id="{A55AB52C-8A8E-4894-AAE8-03532B58A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197935"/>
            <a:ext cx="2919918" cy="258458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rgbClr val="005AA9"/>
                </a:solidFill>
              </a:defRPr>
            </a:lvl1pPr>
          </a:lstStyle>
          <a:p>
            <a:fld id="{95450D32-E35F-4B28-8732-D1524F20DAF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0343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E424A94-EE9E-4C35-874E-1FA0B49771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805619" cy="547147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18F1105-9BB2-49C9-89C6-DF8D82849F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61481" y="365125"/>
            <a:ext cx="7911019" cy="547147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12">
            <a:extLst>
              <a:ext uri="{FF2B5EF4-FFF2-40B4-BE49-F238E27FC236}">
                <a16:creationId xmlns:a16="http://schemas.microsoft.com/office/drawing/2014/main" id="{40D9F1E6-85B1-457A-BCA0-CEA89EF381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61481" y="6197934"/>
            <a:ext cx="2919918" cy="258459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rgbClr val="005AA9"/>
                </a:solidFill>
                <a:latin typeface="+mn-lt"/>
              </a:defRPr>
            </a:lvl1pPr>
          </a:lstStyle>
          <a:p>
            <a:endParaRPr lang="ru-RU" dirty="0"/>
          </a:p>
        </p:txBody>
      </p:sp>
      <p:sp>
        <p:nvSpPr>
          <p:cNvPr id="8" name="Нижний колонтитул 13">
            <a:extLst>
              <a:ext uri="{FF2B5EF4-FFF2-40B4-BE49-F238E27FC236}">
                <a16:creationId xmlns:a16="http://schemas.microsoft.com/office/drawing/2014/main" id="{107CF66E-C91E-4C92-A691-A05BE9386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197934"/>
            <a:ext cx="4114800" cy="258459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rgbClr val="005AA9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9" name="Номер слайда 14">
            <a:extLst>
              <a:ext uri="{FF2B5EF4-FFF2-40B4-BE49-F238E27FC236}">
                <a16:creationId xmlns:a16="http://schemas.microsoft.com/office/drawing/2014/main" id="{B9CE6D9A-77A5-4275-BD93-AB1437FE9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197935"/>
            <a:ext cx="2919918" cy="258458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rgbClr val="005AA9"/>
                </a:solidFill>
              </a:defRPr>
            </a:lvl1pPr>
          </a:lstStyle>
          <a:p>
            <a:fld id="{95450D32-E35F-4B28-8732-D1524F20DAF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31747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4E585E-0F24-43FB-A4E7-915BEB1DD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481" y="365125"/>
            <a:ext cx="10869038" cy="1325563"/>
          </a:xfrm>
        </p:spPr>
        <p:txBody>
          <a:bodyPr/>
          <a:lstStyle>
            <a:lvl1pPr>
              <a:defRPr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F243365-BFA1-4A44-A621-4795E46DEF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1481" y="1825625"/>
            <a:ext cx="10869038" cy="401097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9" name="Дата 12">
            <a:extLst>
              <a:ext uri="{FF2B5EF4-FFF2-40B4-BE49-F238E27FC236}">
                <a16:creationId xmlns:a16="http://schemas.microsoft.com/office/drawing/2014/main" id="{2C189965-8764-4848-A1F6-444B82C270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61481" y="6197934"/>
            <a:ext cx="2919918" cy="258459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rgbClr val="005AA9"/>
                </a:solidFill>
                <a:latin typeface="+mn-lt"/>
              </a:defRPr>
            </a:lvl1pPr>
          </a:lstStyle>
          <a:p>
            <a:endParaRPr lang="ru-RU" dirty="0"/>
          </a:p>
        </p:txBody>
      </p:sp>
      <p:sp>
        <p:nvSpPr>
          <p:cNvPr id="10" name="Нижний колонтитул 13">
            <a:extLst>
              <a:ext uri="{FF2B5EF4-FFF2-40B4-BE49-F238E27FC236}">
                <a16:creationId xmlns:a16="http://schemas.microsoft.com/office/drawing/2014/main" id="{E684180C-2D04-49F2-9E69-9E52DE117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197934"/>
            <a:ext cx="4114800" cy="258459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rgbClr val="005AA9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1" name="Номер слайда 14">
            <a:extLst>
              <a:ext uri="{FF2B5EF4-FFF2-40B4-BE49-F238E27FC236}">
                <a16:creationId xmlns:a16="http://schemas.microsoft.com/office/drawing/2014/main" id="{EF4B7383-BD09-4463-B57D-2BB69C36C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197935"/>
            <a:ext cx="2919918" cy="258458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rgbClr val="005AA9"/>
                </a:solidFill>
              </a:defRPr>
            </a:lvl1pPr>
          </a:lstStyle>
          <a:p>
            <a:fld id="{95450D32-E35F-4B28-8732-D1524F20DAF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84584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Дата 12">
            <a:extLst>
              <a:ext uri="{FF2B5EF4-FFF2-40B4-BE49-F238E27FC236}">
                <a16:creationId xmlns:a16="http://schemas.microsoft.com/office/drawing/2014/main" id="{73D85748-4773-4355-A541-11345EAD90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61481" y="6197934"/>
            <a:ext cx="2919918" cy="258459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endParaRPr lang="ru-RU" dirty="0"/>
          </a:p>
        </p:txBody>
      </p:sp>
      <p:sp>
        <p:nvSpPr>
          <p:cNvPr id="21" name="Номер слайда 14">
            <a:extLst>
              <a:ext uri="{FF2B5EF4-FFF2-40B4-BE49-F238E27FC236}">
                <a16:creationId xmlns:a16="http://schemas.microsoft.com/office/drawing/2014/main" id="{AC090AD0-B9F5-41E2-BB89-E6969FE9D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197935"/>
            <a:ext cx="2919918" cy="258458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fld id="{95450D32-E35F-4B28-8732-D1524F20DAF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2" name="Нижний колонтитул 13">
            <a:extLst>
              <a:ext uri="{FF2B5EF4-FFF2-40B4-BE49-F238E27FC236}">
                <a16:creationId xmlns:a16="http://schemas.microsoft.com/office/drawing/2014/main" id="{DCE2ED55-040E-4969-964C-5B2496E36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197933"/>
            <a:ext cx="4114800" cy="258459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71D6475-BE2C-4C3F-A489-35755DD37548}"/>
              </a:ext>
            </a:extLst>
          </p:cNvPr>
          <p:cNvSpPr/>
          <p:nvPr userDrawn="1"/>
        </p:nvSpPr>
        <p:spPr>
          <a:xfrm>
            <a:off x="5605320" y="5401125"/>
            <a:ext cx="9813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© 2020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B2C313E-1FF5-4F0B-886B-E30B9C66D24A}"/>
              </a:ext>
            </a:extLst>
          </p:cNvPr>
          <p:cNvSpPr/>
          <p:nvPr userDrawn="1"/>
        </p:nvSpPr>
        <p:spPr>
          <a:xfrm>
            <a:off x="661481" y="659224"/>
            <a:ext cx="558029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dirty="0">
                <a:solidFill>
                  <a:schemeClr val="bg1"/>
                </a:solidFill>
                <a:latin typeface="+mj-lt"/>
              </a:rPr>
              <a:t>Всем спасибо!</a:t>
            </a:r>
          </a:p>
        </p:txBody>
      </p:sp>
    </p:spTree>
    <p:extLst>
      <p:ext uri="{BB962C8B-B14F-4D97-AF65-F5344CB8AC3E}">
        <p14:creationId xmlns:p14="http://schemas.microsoft.com/office/powerpoint/2010/main" val="733847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 (только с заголовком)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DC09E0FE-1D4D-485E-B31D-45769C089C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9028" y="710118"/>
            <a:ext cx="6643992" cy="4696770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t" anchorCtr="0">
            <a:normAutofit/>
          </a:bodyPr>
          <a:lstStyle>
            <a:lvl1pPr>
              <a:defRPr sz="6000">
                <a:latin typeface="+mj-lt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презентации</a:t>
            </a:r>
          </a:p>
        </p:txBody>
      </p:sp>
      <p:sp>
        <p:nvSpPr>
          <p:cNvPr id="20" name="Дата 12">
            <a:extLst>
              <a:ext uri="{FF2B5EF4-FFF2-40B4-BE49-F238E27FC236}">
                <a16:creationId xmlns:a16="http://schemas.microsoft.com/office/drawing/2014/main" id="{73D85748-4773-4355-A541-11345EAD90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61481" y="6197934"/>
            <a:ext cx="2919918" cy="258459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endParaRPr lang="ru-RU" dirty="0"/>
          </a:p>
        </p:txBody>
      </p:sp>
      <p:sp>
        <p:nvSpPr>
          <p:cNvPr id="21" name="Номер слайда 14">
            <a:extLst>
              <a:ext uri="{FF2B5EF4-FFF2-40B4-BE49-F238E27FC236}">
                <a16:creationId xmlns:a16="http://schemas.microsoft.com/office/drawing/2014/main" id="{AC090AD0-B9F5-41E2-BB89-E6969FE9D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197935"/>
            <a:ext cx="2919918" cy="258458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fld id="{95450D32-E35F-4B28-8732-D1524F20DAF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2" name="Нижний колонтитул 13">
            <a:extLst>
              <a:ext uri="{FF2B5EF4-FFF2-40B4-BE49-F238E27FC236}">
                <a16:creationId xmlns:a16="http://schemas.microsoft.com/office/drawing/2014/main" id="{DCE2ED55-040E-4969-964C-5B2496E36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197933"/>
            <a:ext cx="4114800" cy="258459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1918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7DF4DC-2577-4ABF-A14A-B9620C9DA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481" y="365125"/>
            <a:ext cx="10869038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16218C8-4B0B-4B65-BD81-B22C3AD886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1481" y="1825625"/>
            <a:ext cx="10869038" cy="400124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12">
            <a:extLst>
              <a:ext uri="{FF2B5EF4-FFF2-40B4-BE49-F238E27FC236}">
                <a16:creationId xmlns:a16="http://schemas.microsoft.com/office/drawing/2014/main" id="{64634F34-85DF-45A7-BE88-B2731A2CBF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61481" y="6197934"/>
            <a:ext cx="2919918" cy="258459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rgbClr val="005AA9"/>
                </a:solidFill>
                <a:latin typeface="+mn-lt"/>
              </a:defRPr>
            </a:lvl1pPr>
          </a:lstStyle>
          <a:p>
            <a:endParaRPr lang="ru-RU" dirty="0"/>
          </a:p>
        </p:txBody>
      </p:sp>
      <p:sp>
        <p:nvSpPr>
          <p:cNvPr id="8" name="Нижний колонтитул 13">
            <a:extLst>
              <a:ext uri="{FF2B5EF4-FFF2-40B4-BE49-F238E27FC236}">
                <a16:creationId xmlns:a16="http://schemas.microsoft.com/office/drawing/2014/main" id="{7C7770E4-1826-4310-B259-7B71C6BD0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197934"/>
            <a:ext cx="4114800" cy="258459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rgbClr val="005AA9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9" name="Номер слайда 14">
            <a:extLst>
              <a:ext uri="{FF2B5EF4-FFF2-40B4-BE49-F238E27FC236}">
                <a16:creationId xmlns:a16="http://schemas.microsoft.com/office/drawing/2014/main" id="{37E7026A-F54C-450C-9CF7-55F059F65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197935"/>
            <a:ext cx="2919918" cy="258458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rgbClr val="005AA9"/>
                </a:solidFill>
              </a:defRPr>
            </a:lvl1pPr>
          </a:lstStyle>
          <a:p>
            <a:fld id="{95450D32-E35F-4B28-8732-D1524F20DAF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3826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1CB65E-2EA8-4E8A-A8B6-CAB475390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481" y="1709738"/>
            <a:ext cx="10869038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1EF043A-3C59-4FBC-9698-78F8250C41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1481" y="4589463"/>
            <a:ext cx="10869038" cy="1247133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12">
            <a:extLst>
              <a:ext uri="{FF2B5EF4-FFF2-40B4-BE49-F238E27FC236}">
                <a16:creationId xmlns:a16="http://schemas.microsoft.com/office/drawing/2014/main" id="{22E90478-0729-4D45-891B-CFE747E8D2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61481" y="6197934"/>
            <a:ext cx="2919918" cy="258459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rgbClr val="005AA9"/>
                </a:solidFill>
                <a:latin typeface="+mn-lt"/>
              </a:defRPr>
            </a:lvl1pPr>
          </a:lstStyle>
          <a:p>
            <a:endParaRPr lang="ru-RU" dirty="0"/>
          </a:p>
        </p:txBody>
      </p:sp>
      <p:sp>
        <p:nvSpPr>
          <p:cNvPr id="8" name="Нижний колонтитул 13">
            <a:extLst>
              <a:ext uri="{FF2B5EF4-FFF2-40B4-BE49-F238E27FC236}">
                <a16:creationId xmlns:a16="http://schemas.microsoft.com/office/drawing/2014/main" id="{307ECF15-53E5-448B-ACB0-AA495600A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197934"/>
            <a:ext cx="4114800" cy="258459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rgbClr val="005AA9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9" name="Номер слайда 14">
            <a:extLst>
              <a:ext uri="{FF2B5EF4-FFF2-40B4-BE49-F238E27FC236}">
                <a16:creationId xmlns:a16="http://schemas.microsoft.com/office/drawing/2014/main" id="{8C551FFA-C8E6-48D3-837F-EB658DD11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197935"/>
            <a:ext cx="2919918" cy="258458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rgbClr val="005AA9"/>
                </a:solidFill>
              </a:defRPr>
            </a:lvl1pPr>
          </a:lstStyle>
          <a:p>
            <a:fld id="{95450D32-E35F-4B28-8732-D1524F20DAF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2733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D63E67-A38C-46CF-88D3-B4F48EE41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481" y="365125"/>
            <a:ext cx="10869037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038663C-5725-459F-936A-F2511657F7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61481" y="1825625"/>
            <a:ext cx="5358319" cy="400124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F894354-369C-45AB-9434-2255AB2357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358319" cy="400124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Дата 12">
            <a:extLst>
              <a:ext uri="{FF2B5EF4-FFF2-40B4-BE49-F238E27FC236}">
                <a16:creationId xmlns:a16="http://schemas.microsoft.com/office/drawing/2014/main" id="{EF207064-D63F-4491-B0F5-A26E11E2B7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61481" y="6197934"/>
            <a:ext cx="2919918" cy="258459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rgbClr val="005AA9"/>
                </a:solidFill>
                <a:latin typeface="+mn-lt"/>
              </a:defRPr>
            </a:lvl1pPr>
          </a:lstStyle>
          <a:p>
            <a:endParaRPr lang="ru-RU" dirty="0"/>
          </a:p>
        </p:txBody>
      </p:sp>
      <p:sp>
        <p:nvSpPr>
          <p:cNvPr id="9" name="Нижний колонтитул 13">
            <a:extLst>
              <a:ext uri="{FF2B5EF4-FFF2-40B4-BE49-F238E27FC236}">
                <a16:creationId xmlns:a16="http://schemas.microsoft.com/office/drawing/2014/main" id="{F5C387E3-7830-483B-A1B3-BB8AE8AFF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197934"/>
            <a:ext cx="4114800" cy="258459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rgbClr val="005AA9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0" name="Номер слайда 14">
            <a:extLst>
              <a:ext uri="{FF2B5EF4-FFF2-40B4-BE49-F238E27FC236}">
                <a16:creationId xmlns:a16="http://schemas.microsoft.com/office/drawing/2014/main" id="{E3681876-1F7C-4D74-8DA3-0970BFD9C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197935"/>
            <a:ext cx="2919918" cy="258458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rgbClr val="005AA9"/>
                </a:solidFill>
              </a:defRPr>
            </a:lvl1pPr>
          </a:lstStyle>
          <a:p>
            <a:fld id="{95450D32-E35F-4B28-8732-D1524F20DAF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8115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8D5C49-F449-42E4-8B5D-6A9437D0F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481" y="365125"/>
            <a:ext cx="10869037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F6783B3-0DB6-4DBD-AA69-A1722E1865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1482" y="1681163"/>
            <a:ext cx="5336094" cy="823912"/>
          </a:xfrm>
        </p:spPr>
        <p:txBody>
          <a:bodyPr anchor="b"/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0CB35CD-385E-494A-9BA7-00BBC04060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1482" y="2505075"/>
            <a:ext cx="5336094" cy="332179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782D89B-F7E8-444F-90AF-0E98C0D741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358318" cy="823912"/>
          </a:xfrm>
        </p:spPr>
        <p:txBody>
          <a:bodyPr anchor="b"/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58F5A1A-811D-4AC8-8C5F-0E86915BFE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358318" cy="332179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" name="Дата 12">
            <a:extLst>
              <a:ext uri="{FF2B5EF4-FFF2-40B4-BE49-F238E27FC236}">
                <a16:creationId xmlns:a16="http://schemas.microsoft.com/office/drawing/2014/main" id="{27FD3254-BF67-4EFF-B778-654965767D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61481" y="6197934"/>
            <a:ext cx="2919918" cy="258459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rgbClr val="005AA9"/>
                </a:solidFill>
                <a:latin typeface="+mn-lt"/>
              </a:defRPr>
            </a:lvl1pPr>
          </a:lstStyle>
          <a:p>
            <a:endParaRPr lang="ru-RU" dirty="0"/>
          </a:p>
        </p:txBody>
      </p:sp>
      <p:sp>
        <p:nvSpPr>
          <p:cNvPr id="11" name="Нижний колонтитул 13">
            <a:extLst>
              <a:ext uri="{FF2B5EF4-FFF2-40B4-BE49-F238E27FC236}">
                <a16:creationId xmlns:a16="http://schemas.microsoft.com/office/drawing/2014/main" id="{48247683-1D25-4D58-B255-DAFBABE9A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197934"/>
            <a:ext cx="4114800" cy="258459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rgbClr val="005AA9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2" name="Номер слайда 14">
            <a:extLst>
              <a:ext uri="{FF2B5EF4-FFF2-40B4-BE49-F238E27FC236}">
                <a16:creationId xmlns:a16="http://schemas.microsoft.com/office/drawing/2014/main" id="{A06C29E7-9D22-400B-AC52-F1379A268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197935"/>
            <a:ext cx="2919918" cy="258458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rgbClr val="005AA9"/>
                </a:solidFill>
              </a:defRPr>
            </a:lvl1pPr>
          </a:lstStyle>
          <a:p>
            <a:fld id="{95450D32-E35F-4B28-8732-D1524F20DAF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436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F2D743-D609-4C85-963F-669CEEF11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481" y="365125"/>
            <a:ext cx="10869038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Дата 12">
            <a:extLst>
              <a:ext uri="{FF2B5EF4-FFF2-40B4-BE49-F238E27FC236}">
                <a16:creationId xmlns:a16="http://schemas.microsoft.com/office/drawing/2014/main" id="{3A00E2F5-F8B2-48DF-95FA-AC55993F72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61481" y="6197934"/>
            <a:ext cx="2919918" cy="258459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rgbClr val="005AA9"/>
                </a:solidFill>
                <a:latin typeface="+mn-lt"/>
              </a:defRPr>
            </a:lvl1pPr>
          </a:lstStyle>
          <a:p>
            <a:endParaRPr lang="ru-RU" dirty="0"/>
          </a:p>
        </p:txBody>
      </p:sp>
      <p:sp>
        <p:nvSpPr>
          <p:cNvPr id="7" name="Нижний колонтитул 13">
            <a:extLst>
              <a:ext uri="{FF2B5EF4-FFF2-40B4-BE49-F238E27FC236}">
                <a16:creationId xmlns:a16="http://schemas.microsoft.com/office/drawing/2014/main" id="{200BAB96-F9BB-4D92-B84A-CF0C365DD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197934"/>
            <a:ext cx="4114800" cy="258459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rgbClr val="005AA9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8" name="Номер слайда 14">
            <a:extLst>
              <a:ext uri="{FF2B5EF4-FFF2-40B4-BE49-F238E27FC236}">
                <a16:creationId xmlns:a16="http://schemas.microsoft.com/office/drawing/2014/main" id="{5A7C6546-4671-44E2-A29C-DCFD64A55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197935"/>
            <a:ext cx="2919918" cy="258458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rgbClr val="005AA9"/>
                </a:solidFill>
              </a:defRPr>
            </a:lvl1pPr>
          </a:lstStyle>
          <a:p>
            <a:fld id="{95450D32-E35F-4B28-8732-D1524F20DAF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563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12">
            <a:extLst>
              <a:ext uri="{FF2B5EF4-FFF2-40B4-BE49-F238E27FC236}">
                <a16:creationId xmlns:a16="http://schemas.microsoft.com/office/drawing/2014/main" id="{D687A70E-9AF4-4ABF-A65A-BCA6940845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61481" y="6197934"/>
            <a:ext cx="2919918" cy="258459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rgbClr val="005AA9"/>
                </a:solidFill>
                <a:latin typeface="+mn-lt"/>
              </a:defRPr>
            </a:lvl1pPr>
          </a:lstStyle>
          <a:p>
            <a:endParaRPr lang="ru-RU" dirty="0"/>
          </a:p>
        </p:txBody>
      </p:sp>
      <p:sp>
        <p:nvSpPr>
          <p:cNvPr id="6" name="Нижний колонтитул 13">
            <a:extLst>
              <a:ext uri="{FF2B5EF4-FFF2-40B4-BE49-F238E27FC236}">
                <a16:creationId xmlns:a16="http://schemas.microsoft.com/office/drawing/2014/main" id="{31D6623E-736A-465C-B0FF-BA7035939A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197934"/>
            <a:ext cx="4114800" cy="258459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rgbClr val="005AA9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7" name="Номер слайда 14">
            <a:extLst>
              <a:ext uri="{FF2B5EF4-FFF2-40B4-BE49-F238E27FC236}">
                <a16:creationId xmlns:a16="http://schemas.microsoft.com/office/drawing/2014/main" id="{33CD67E4-6E16-4D3E-AEFD-C9CF06400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197935"/>
            <a:ext cx="2919918" cy="258458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rgbClr val="005AA9"/>
                </a:solidFill>
              </a:defRPr>
            </a:lvl1pPr>
          </a:lstStyle>
          <a:p>
            <a:pPr algn="r"/>
            <a:fld id="{95450D32-E35F-4B28-8732-D1524F20DAFC}" type="slidenum">
              <a:rPr lang="ru-RU" smtClean="0"/>
              <a:pPr algn="r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5934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CB46B0-7293-4CF5-9147-139034758C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6" y="457200"/>
            <a:ext cx="411480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946C8B9-E86B-498F-BDCB-8F0F252D9B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7" y="987425"/>
            <a:ext cx="6347331" cy="483220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2F2F5B7-EBE9-41BC-B17A-50A5478DB3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7226" y="2057400"/>
            <a:ext cx="4114800" cy="377919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12">
            <a:extLst>
              <a:ext uri="{FF2B5EF4-FFF2-40B4-BE49-F238E27FC236}">
                <a16:creationId xmlns:a16="http://schemas.microsoft.com/office/drawing/2014/main" id="{64897EC0-B49A-4FE5-BB2B-5E584EFC57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61481" y="6197934"/>
            <a:ext cx="2919918" cy="258459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rgbClr val="005AA9"/>
                </a:solidFill>
                <a:latin typeface="+mn-lt"/>
              </a:defRPr>
            </a:lvl1pPr>
          </a:lstStyle>
          <a:p>
            <a:endParaRPr lang="ru-RU" dirty="0"/>
          </a:p>
        </p:txBody>
      </p:sp>
      <p:sp>
        <p:nvSpPr>
          <p:cNvPr id="9" name="Нижний колонтитул 13">
            <a:extLst>
              <a:ext uri="{FF2B5EF4-FFF2-40B4-BE49-F238E27FC236}">
                <a16:creationId xmlns:a16="http://schemas.microsoft.com/office/drawing/2014/main" id="{436B3C47-2B6E-41E7-BC72-BD90CA38A6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197934"/>
            <a:ext cx="4114800" cy="258459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rgbClr val="005AA9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0" name="Номер слайда 14">
            <a:extLst>
              <a:ext uri="{FF2B5EF4-FFF2-40B4-BE49-F238E27FC236}">
                <a16:creationId xmlns:a16="http://schemas.microsoft.com/office/drawing/2014/main" id="{5B84EEE4-A74D-4C2E-A941-69A93B2BB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197935"/>
            <a:ext cx="2919918" cy="258458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rgbClr val="005AA9"/>
                </a:solidFill>
              </a:defRPr>
            </a:lvl1pPr>
          </a:lstStyle>
          <a:p>
            <a:fld id="{95450D32-E35F-4B28-8732-D1524F20DAF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7865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  <a:extLs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5B7A03-16CD-4553-8C48-F65188579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9410FF9-6E6C-4BAE-9C6D-38D7D8209A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6"/>
            <a:ext cx="10515600" cy="39987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Дата 12">
            <a:extLst>
              <a:ext uri="{FF2B5EF4-FFF2-40B4-BE49-F238E27FC236}">
                <a16:creationId xmlns:a16="http://schemas.microsoft.com/office/drawing/2014/main" id="{08F570A6-CFB2-42BD-8A5F-BF27D53184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61481" y="6197934"/>
            <a:ext cx="2919918" cy="258459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rgbClr val="005AA9"/>
                </a:solidFill>
                <a:latin typeface="+mn-lt"/>
              </a:defRPr>
            </a:lvl1pPr>
          </a:lstStyle>
          <a:p>
            <a:endParaRPr lang="ru-RU" dirty="0"/>
          </a:p>
        </p:txBody>
      </p:sp>
      <p:sp>
        <p:nvSpPr>
          <p:cNvPr id="8" name="Нижний колонтитул 13">
            <a:extLst>
              <a:ext uri="{FF2B5EF4-FFF2-40B4-BE49-F238E27FC236}">
                <a16:creationId xmlns:a16="http://schemas.microsoft.com/office/drawing/2014/main" id="{E6DE948E-356D-4E2D-A782-2BF159C10F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197934"/>
            <a:ext cx="4114800" cy="258459"/>
          </a:xfrm>
          <a:prstGeom prst="rect">
            <a:avLst/>
          </a:prstGeom>
        </p:spPr>
        <p:txBody>
          <a:bodyPr/>
          <a:lstStyle>
            <a:lvl1pPr algn="ctr">
              <a:defRPr sz="800">
                <a:solidFill>
                  <a:srgbClr val="005AA9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9" name="Номер слайда 14">
            <a:extLst>
              <a:ext uri="{FF2B5EF4-FFF2-40B4-BE49-F238E27FC236}">
                <a16:creationId xmlns:a16="http://schemas.microsoft.com/office/drawing/2014/main" id="{72E4973C-74C0-41CE-9F73-40B44DA7A9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1" y="6197935"/>
            <a:ext cx="2919918" cy="258458"/>
          </a:xfrm>
          <a:prstGeom prst="rect">
            <a:avLst/>
          </a:prstGeom>
        </p:spPr>
        <p:txBody>
          <a:bodyPr/>
          <a:lstStyle>
            <a:lvl1pPr algn="r">
              <a:defRPr sz="800">
                <a:solidFill>
                  <a:srgbClr val="005AA9"/>
                </a:solidFill>
              </a:defRPr>
            </a:lvl1pPr>
          </a:lstStyle>
          <a:p>
            <a:fld id="{95450D32-E35F-4B28-8732-D1524F20DAF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5233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87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2" Type="http://schemas.openxmlformats.org/officeDocument/2006/relationships/hyperlink" Target="http://alanab.ykt.ru/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hyperlink" Target="http://www.corp-ten.ru/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hyperlink" Target="http://www.unitedmeat.ru/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gi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hyperlink" Target="https://www.afg-n.ru/" TargetMode="Externa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ifarming@ya.ru" TargetMode="External"/><Relationship Id="rId2" Type="http://schemas.openxmlformats.org/officeDocument/2006/relationships/hyperlink" Target="https://ifarming.ru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tdl-agro.ru/" TargetMode="Externa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hyperlink" Target="https://www.facebook.com/pg/kurtsevo.cheese/posts/" TargetMode="Externa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hyperlink" Target="https://fito-energy.ru/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309A79-D5EF-45A5-8CB5-4B06B81FF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/>
              <a:t>ИНТЕЛЛЕКТУАЛЬНОЕ ЖИВОТНОВОДСТВО</a:t>
            </a:r>
            <a:endParaRPr lang="ru-RU" sz="44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3012B15-4C6A-4475-B305-E450A41A3E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9028" y="2974200"/>
            <a:ext cx="7037809" cy="2663687"/>
          </a:xfrm>
        </p:spPr>
        <p:txBody>
          <a:bodyPr/>
          <a:lstStyle/>
          <a:p>
            <a:r>
              <a:rPr lang="ru-RU" dirty="0" smtClean="0"/>
              <a:t>Комплексное сопровождение реализации инвестиционных проектов в сельском хозяйстве.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61814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5135" y="170641"/>
            <a:ext cx="10869038" cy="1325563"/>
          </a:xfrm>
        </p:spPr>
        <p:txBody>
          <a:bodyPr/>
          <a:lstStyle/>
          <a:p>
            <a:r>
              <a:rPr lang="ru-RU" dirty="0" smtClean="0"/>
              <a:t>Реализованные проекты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87503" y="1333140"/>
            <a:ext cx="7286324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sz="2400" b="1" dirty="0"/>
              <a:t>ОАО «Алмазы </a:t>
            </a:r>
            <a:r>
              <a:rPr lang="ru-RU" sz="2400" b="1" dirty="0" err="1"/>
              <a:t>Анабара</a:t>
            </a:r>
            <a:r>
              <a:rPr lang="ru-RU" sz="2400" b="1" dirty="0"/>
              <a:t>»</a:t>
            </a:r>
          </a:p>
          <a:p>
            <a:r>
              <a:rPr lang="ru-RU" dirty="0" smtClean="0"/>
              <a:t>(Республика Саха (Якутия) </a:t>
            </a: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alanab.ykt.ru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Выполнены проекты:</a:t>
            </a:r>
          </a:p>
          <a:p>
            <a:endParaRPr lang="ru-RU" dirty="0" smtClean="0"/>
          </a:p>
          <a:p>
            <a:pPr marL="342900" indent="-342900">
              <a:buAutoNum type="arabicPeriod"/>
            </a:pPr>
            <a:r>
              <a:rPr lang="ru-RU" dirty="0" smtClean="0"/>
              <a:t>Реконструкция </a:t>
            </a:r>
            <a:r>
              <a:rPr lang="ru-RU" dirty="0"/>
              <a:t>свиноводческого комплекса ООО </a:t>
            </a:r>
            <a:r>
              <a:rPr lang="ru-RU" dirty="0" smtClean="0"/>
              <a:t>«</a:t>
            </a:r>
            <a:r>
              <a:rPr lang="ru-RU" dirty="0" err="1" smtClean="0"/>
              <a:t>Хатасский</a:t>
            </a:r>
            <a:r>
              <a:rPr lang="ru-RU" dirty="0" smtClean="0"/>
              <a:t> </a:t>
            </a:r>
            <a:r>
              <a:rPr lang="ru-RU" dirty="0" err="1" smtClean="0"/>
              <a:t>свинокомплекс</a:t>
            </a:r>
            <a:r>
              <a:rPr lang="ru-RU" dirty="0" smtClean="0"/>
              <a:t>»;</a:t>
            </a:r>
          </a:p>
          <a:p>
            <a:pPr marL="342900" indent="-342900">
              <a:buAutoNum type="arabicPeriod"/>
            </a:pPr>
            <a:r>
              <a:rPr lang="ru-RU" dirty="0" smtClean="0"/>
              <a:t>Зооветеринарный аудит молочно-товарной фермы агрофирмы «</a:t>
            </a:r>
            <a:r>
              <a:rPr lang="ru-RU" dirty="0" err="1" smtClean="0"/>
              <a:t>Немюгю</a:t>
            </a:r>
            <a:r>
              <a:rPr lang="ru-RU" dirty="0" smtClean="0"/>
              <a:t>»;</a:t>
            </a:r>
          </a:p>
          <a:p>
            <a:pPr marL="342900" indent="-342900">
              <a:buAutoNum type="arabicPeriod"/>
            </a:pPr>
            <a:r>
              <a:rPr lang="ru-RU" dirty="0" smtClean="0"/>
              <a:t>Концепция развития агропромышленного дивизиона </a:t>
            </a:r>
          </a:p>
          <a:p>
            <a:r>
              <a:rPr lang="ru-RU" dirty="0" smtClean="0"/>
              <a:t>ОАО «Алмазы </a:t>
            </a:r>
            <a:r>
              <a:rPr lang="ru-RU" dirty="0" err="1" smtClean="0"/>
              <a:t>Анабара</a:t>
            </a:r>
            <a:r>
              <a:rPr lang="ru-RU" dirty="0" smtClean="0"/>
              <a:t>»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ru-RU" dirty="0" smtClean="0"/>
              <a:t>ООО «</a:t>
            </a:r>
            <a:r>
              <a:rPr lang="ru-RU" dirty="0" err="1" smtClean="0"/>
              <a:t>Хатасский</a:t>
            </a:r>
            <a:r>
              <a:rPr lang="ru-RU" dirty="0" smtClean="0"/>
              <a:t> </a:t>
            </a:r>
            <a:r>
              <a:rPr lang="ru-RU" dirty="0" err="1" smtClean="0"/>
              <a:t>свинокомплекс</a:t>
            </a:r>
            <a:r>
              <a:rPr lang="ru-RU" dirty="0" smtClean="0"/>
              <a:t>» - свиноводство;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ru-RU" dirty="0" smtClean="0"/>
              <a:t>Агрофирма «</a:t>
            </a:r>
            <a:r>
              <a:rPr lang="ru-RU" dirty="0" err="1" smtClean="0"/>
              <a:t>Немюгю</a:t>
            </a:r>
            <a:r>
              <a:rPr lang="ru-RU" dirty="0" smtClean="0"/>
              <a:t>» - молочное скотоводство;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ru-RU" dirty="0" smtClean="0"/>
              <a:t>Агрофирма «</a:t>
            </a:r>
            <a:r>
              <a:rPr lang="ru-RU" dirty="0" err="1" smtClean="0"/>
              <a:t>Олёкминская</a:t>
            </a:r>
            <a:r>
              <a:rPr lang="ru-RU" dirty="0" smtClean="0"/>
              <a:t>» - многопрофильное хозяйство;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ru-RU" dirty="0" err="1" smtClean="0"/>
              <a:t>Конзавод</a:t>
            </a:r>
            <a:r>
              <a:rPr lang="ru-RU" dirty="0" smtClean="0"/>
              <a:t> «Берте» - табунное коневодство;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ru-RU" dirty="0" smtClean="0"/>
              <a:t>ООО «Кладовая </a:t>
            </a:r>
            <a:r>
              <a:rPr lang="ru-RU" dirty="0" err="1" smtClean="0"/>
              <a:t>Олёкмы</a:t>
            </a:r>
            <a:r>
              <a:rPr lang="ru-RU" dirty="0" smtClean="0"/>
              <a:t>» - молочная переработка.</a:t>
            </a:r>
          </a:p>
        </p:txBody>
      </p:sp>
      <p:pic>
        <p:nvPicPr>
          <p:cNvPr id="7170" name="Picture 2" descr="C:\Users\Artem Eliseev\YandexDisk\Бизнес-планы\Якутия\Алмазы Анабара\2013\Материалы\Логотипы\Берте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135" y="3080267"/>
            <a:ext cx="1102193" cy="1122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Artem Eliseev\YandexDisk\Бизнес-планы\Якутия\Алмазы Анабара\2013\Материалы\Логотипы\кладовая старый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6495" y="2949083"/>
            <a:ext cx="1562146" cy="1313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Artem Eliseev\YandexDisk\Бизнес-планы\Якутия\Алмазы Анабара\2013\Материалы\Логотипы\ЛогоОлекма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703" y="2167593"/>
            <a:ext cx="3503584" cy="1231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Artem Eliseev\YandexDisk\Бизнес-планы\Якутия\Алмазы Анабара\2013\Материалы\Логотипы\немюгю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7251" y="4461295"/>
            <a:ext cx="1080634" cy="1080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C:\Users\Artem Eliseev\YandexDisk\Бизнес-планы\Якутия\Алмазы Анабара\2013\Материалы\Логотипы\ХСК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135" y="4409982"/>
            <a:ext cx="1138522" cy="1138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Артем\Downloads\Алмазы Анабара(новый).bmp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384" y="1172184"/>
            <a:ext cx="4372119" cy="7772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00214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Реализованные проекты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025138" y="2032839"/>
            <a:ext cx="670805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Группа компаний «ТЭН»</a:t>
            </a:r>
            <a:endParaRPr lang="ru-RU" dirty="0" smtClean="0"/>
          </a:p>
          <a:p>
            <a:r>
              <a:rPr lang="ru-RU" dirty="0" smtClean="0"/>
              <a:t>(Московская область) </a:t>
            </a:r>
            <a:r>
              <a:rPr lang="en-US" dirty="0">
                <a:hlinkClick r:id="rId2"/>
              </a:rPr>
              <a:t>http://www.corp-ten.ru/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Выполнены проекты:</a:t>
            </a:r>
          </a:p>
          <a:p>
            <a:endParaRPr lang="ru-RU" dirty="0" smtClean="0"/>
          </a:p>
          <a:p>
            <a:pPr marL="342900" indent="-342900">
              <a:buAutoNum type="arabicPeriod"/>
            </a:pPr>
            <a:r>
              <a:rPr lang="ru-RU" dirty="0" smtClean="0"/>
              <a:t>Стратегия развития агропромышленного кластера.</a:t>
            </a:r>
          </a:p>
          <a:p>
            <a:pPr marL="342900" indent="-342900">
              <a:buFontTx/>
              <a:buAutoNum type="arabicPeriod"/>
            </a:pPr>
            <a:r>
              <a:rPr lang="ru-RU" dirty="0" smtClean="0"/>
              <a:t>Организационно-управленческий консалтинг.</a:t>
            </a:r>
            <a:endParaRPr lang="ru-RU" dirty="0"/>
          </a:p>
          <a:p>
            <a:pPr marL="342900" indent="-342900">
              <a:buAutoNum type="arabicPeriod"/>
            </a:pPr>
            <a:r>
              <a:rPr lang="ru-RU" dirty="0" smtClean="0"/>
              <a:t>Реконструкция молочно-товарной фермы на 500 голов фуражных коров;</a:t>
            </a:r>
          </a:p>
          <a:p>
            <a:pPr marL="342900" indent="-342900">
              <a:buAutoNum type="arabicPeriod"/>
            </a:pPr>
            <a:r>
              <a:rPr lang="ru-RU" dirty="0" smtClean="0"/>
              <a:t>Зоотехническое сопровождение проекта, в </a:t>
            </a:r>
            <a:r>
              <a:rPr lang="ru-RU" dirty="0" err="1" smtClean="0"/>
              <a:t>т.ч</a:t>
            </a:r>
            <a:r>
              <a:rPr lang="ru-RU" dirty="0" smtClean="0"/>
              <a:t>. организация отбора и поставки скота;</a:t>
            </a:r>
          </a:p>
          <a:p>
            <a:pPr marL="342900" indent="-342900">
              <a:buAutoNum type="arabicPeriod"/>
            </a:pPr>
            <a:r>
              <a:rPr lang="ru-RU" dirty="0" smtClean="0"/>
              <a:t>Агрономическое сопровождение проекта, в </a:t>
            </a:r>
            <a:r>
              <a:rPr lang="ru-RU" dirty="0" err="1" smtClean="0"/>
              <a:t>т.ч</a:t>
            </a:r>
            <a:r>
              <a:rPr lang="ru-RU" dirty="0" smtClean="0"/>
              <a:t>. разработка технологических карт.</a:t>
            </a:r>
          </a:p>
        </p:txBody>
      </p:sp>
      <p:pic>
        <p:nvPicPr>
          <p:cNvPr id="8194" name="Picture 2" descr="https://novostroev.ru/upload/iblock/751/2016-08-15_12-12-1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951" y="1312562"/>
            <a:ext cx="1671269" cy="1671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ozregion.ru/uploads/posts/2019-04/1554366200_photo_2019-04-04_11-10-26.jpg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760" y="3089709"/>
            <a:ext cx="3511650" cy="2340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45626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Реализованные проекты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025138" y="2032839"/>
            <a:ext cx="670805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АО «Объединенная </a:t>
            </a:r>
            <a:r>
              <a:rPr lang="ru-RU" sz="2400" b="1" dirty="0"/>
              <a:t>Мясная Группа</a:t>
            </a:r>
            <a:r>
              <a:rPr lang="ru-RU" sz="2400" b="1" dirty="0" smtClean="0"/>
              <a:t>»</a:t>
            </a:r>
            <a:endParaRPr lang="ru-RU" dirty="0" smtClean="0"/>
          </a:p>
          <a:p>
            <a:r>
              <a:rPr lang="ru-RU" dirty="0" smtClean="0"/>
              <a:t>(Республика Башкортостан) </a:t>
            </a: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www.unitedmeat.ru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Выполнены проекты:</a:t>
            </a:r>
          </a:p>
          <a:p>
            <a:endParaRPr lang="ru-RU" dirty="0" smtClean="0"/>
          </a:p>
          <a:p>
            <a:pPr marL="342900" indent="-342900">
              <a:buAutoNum type="arabicPeriod"/>
            </a:pPr>
            <a:r>
              <a:rPr lang="ru-RU" dirty="0" smtClean="0"/>
              <a:t>Стратегия реализации инвестиционного проекта, предусматривающего строительство р</a:t>
            </a:r>
            <a:r>
              <a:rPr lang="ru-RU" altLang="ru-RU" dirty="0" smtClean="0"/>
              <a:t>епродуктора </a:t>
            </a:r>
            <a:r>
              <a:rPr lang="ru-RU" altLang="ru-RU" dirty="0"/>
              <a:t>второго </a:t>
            </a:r>
            <a:r>
              <a:rPr lang="ru-RU" altLang="ru-RU" dirty="0" smtClean="0"/>
              <a:t>порядка по </a:t>
            </a:r>
            <a:r>
              <a:rPr lang="ru-RU" altLang="ru-RU" dirty="0"/>
              <a:t>производству инкубационного яйца кросса </a:t>
            </a:r>
            <a:r>
              <a:rPr lang="en-US" altLang="ru-RU" dirty="0"/>
              <a:t>Arbor Acres</a:t>
            </a:r>
            <a:r>
              <a:rPr lang="ru-RU" altLang="ru-RU" dirty="0"/>
              <a:t>+</a:t>
            </a:r>
            <a:r>
              <a:rPr lang="en-US" altLang="ru-RU" dirty="0"/>
              <a:t> </a:t>
            </a:r>
            <a:r>
              <a:rPr lang="ru-RU" altLang="ru-RU" dirty="0" smtClean="0"/>
              <a:t>в </a:t>
            </a:r>
            <a:r>
              <a:rPr lang="ru-RU" altLang="ru-RU" dirty="0" err="1"/>
              <a:t>Альшеевском</a:t>
            </a:r>
            <a:r>
              <a:rPr lang="ru-RU" altLang="ru-RU" dirty="0"/>
              <a:t> районе</a:t>
            </a:r>
            <a:r>
              <a:rPr lang="en-US" altLang="ru-RU" dirty="0"/>
              <a:t> </a:t>
            </a:r>
            <a:r>
              <a:rPr lang="ru-RU" altLang="ru-RU" dirty="0"/>
              <a:t>Республики </a:t>
            </a:r>
            <a:r>
              <a:rPr lang="ru-RU" altLang="ru-RU" dirty="0" smtClean="0"/>
              <a:t>Башкортостан.</a:t>
            </a:r>
          </a:p>
          <a:p>
            <a:pPr marL="342900" indent="-342900">
              <a:buAutoNum type="arabicPeriod"/>
            </a:pPr>
            <a:r>
              <a:rPr lang="ru-RU" altLang="ru-RU" dirty="0" smtClean="0"/>
              <a:t>Обеспечение государственной поддержки реализации инвестиционного проекта.</a:t>
            </a:r>
          </a:p>
          <a:p>
            <a:pPr marL="342900" indent="-342900">
              <a:buAutoNum type="arabicPeriod"/>
            </a:pPr>
            <a:endParaRPr lang="ru-RU" dirty="0" smtClean="0"/>
          </a:p>
        </p:txBody>
      </p:sp>
      <p:pic>
        <p:nvPicPr>
          <p:cNvPr id="9218" name="Picture 2" descr="C:\Users\Artem Eliseev\Downloads\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630" y="1809514"/>
            <a:ext cx="1636695" cy="1082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/>
          <a:srcRect l="22997" t="14010" r="21220" b="45714"/>
          <a:stretch/>
        </p:blipFill>
        <p:spPr>
          <a:xfrm>
            <a:off x="1154630" y="3363189"/>
            <a:ext cx="1511167" cy="1555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390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Реализованные проекты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367284" y="2012455"/>
            <a:ext cx="7243082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АКЦИОНЕРНОЕ ОБЩЕСТВО "СОВХОЗ "</a:t>
            </a:r>
            <a:r>
              <a:rPr lang="ru-RU" sz="2400" b="1" dirty="0" smtClean="0"/>
              <a:t>ВЕДЛОЗЕРСКИЙ»</a:t>
            </a:r>
          </a:p>
          <a:p>
            <a:r>
              <a:rPr lang="ru-RU" dirty="0" smtClean="0"/>
              <a:t>(Республика Карелия) </a:t>
            </a:r>
          </a:p>
          <a:p>
            <a:endParaRPr lang="ru-RU" dirty="0" smtClean="0"/>
          </a:p>
          <a:p>
            <a:r>
              <a:rPr lang="ru-RU" dirty="0" smtClean="0"/>
              <a:t>Выполнены проекты: Роботизированная молочно-товарная ферма на 1500 фуражных коров.</a:t>
            </a:r>
          </a:p>
          <a:p>
            <a:endParaRPr lang="ru-RU" dirty="0" smtClean="0"/>
          </a:p>
          <a:p>
            <a:pPr marL="342900" indent="-342900">
              <a:buAutoNum type="arabicPeriod"/>
            </a:pPr>
            <a:r>
              <a:rPr lang="ru-RU" altLang="ru-RU" dirty="0" smtClean="0"/>
              <a:t>Производственное планирование.</a:t>
            </a:r>
          </a:p>
          <a:p>
            <a:pPr marL="342900" indent="-342900">
              <a:buAutoNum type="arabicPeriod"/>
            </a:pPr>
            <a:r>
              <a:rPr lang="ru-RU" altLang="ru-RU" dirty="0" smtClean="0"/>
              <a:t>Бюджетирование, финансовое-моделирование.</a:t>
            </a:r>
          </a:p>
          <a:p>
            <a:pPr marL="342900" indent="-342900">
              <a:buAutoNum type="arabicPeriod"/>
            </a:pPr>
            <a:r>
              <a:rPr lang="ru-RU" altLang="ru-RU" dirty="0" smtClean="0"/>
              <a:t>Бизнес-планирование.</a:t>
            </a:r>
          </a:p>
          <a:p>
            <a:pPr marL="342900" indent="-342900">
              <a:buAutoNum type="arabicPeriod"/>
            </a:pPr>
            <a:endParaRPr lang="ru-RU" dirty="0" smtClean="0"/>
          </a:p>
        </p:txBody>
      </p:sp>
      <p:pic>
        <p:nvPicPr>
          <p:cNvPr id="2050" name="Picture 2" descr="https://www.bibliofond.ru/wimg/16/811611.files/image00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706" y="2694248"/>
            <a:ext cx="3333750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55318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Реализованные проекты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367284" y="2012455"/>
            <a:ext cx="7243082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ООО «Бизнес стратегия»</a:t>
            </a:r>
          </a:p>
          <a:p>
            <a:r>
              <a:rPr lang="ru-RU" dirty="0" smtClean="0"/>
              <a:t>(Нижегородская область) </a:t>
            </a:r>
          </a:p>
          <a:p>
            <a:r>
              <a:rPr lang="en-US" dirty="0">
                <a:hlinkClick r:id="rId2"/>
              </a:rPr>
              <a:t>https://www.afg-n.ru</a:t>
            </a:r>
            <a:r>
              <a:rPr lang="en-US" dirty="0" smtClean="0">
                <a:hlinkClick r:id="rId2"/>
              </a:rPr>
              <a:t>/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Выполнены проекты: Мясная овцеводческая ферма на 10 000 овцематок</a:t>
            </a:r>
          </a:p>
          <a:p>
            <a:endParaRPr lang="ru-RU" dirty="0" smtClean="0"/>
          </a:p>
          <a:p>
            <a:pPr marL="342900" indent="-342900">
              <a:buAutoNum type="arabicPeriod"/>
            </a:pPr>
            <a:r>
              <a:rPr lang="ru-RU" altLang="ru-RU" dirty="0" smtClean="0"/>
              <a:t>Технологическое проектирование</a:t>
            </a:r>
          </a:p>
          <a:p>
            <a:pPr marL="342900" indent="-342900">
              <a:buAutoNum type="arabicPeriod"/>
            </a:pPr>
            <a:r>
              <a:rPr lang="ru-RU" altLang="ru-RU" dirty="0" smtClean="0"/>
              <a:t>Производственное планирование.</a:t>
            </a:r>
          </a:p>
          <a:p>
            <a:pPr marL="342900" indent="-342900">
              <a:buAutoNum type="arabicPeriod"/>
            </a:pPr>
            <a:r>
              <a:rPr lang="ru-RU" altLang="ru-RU" dirty="0" smtClean="0"/>
              <a:t>Бюджетирование, финансовое-моделирование.</a:t>
            </a:r>
          </a:p>
          <a:p>
            <a:pPr marL="342900" indent="-342900">
              <a:buAutoNum type="arabicPeriod"/>
            </a:pPr>
            <a:r>
              <a:rPr lang="ru-RU" altLang="ru-RU" dirty="0" smtClean="0"/>
              <a:t>Бизнес-планирование.</a:t>
            </a:r>
          </a:p>
          <a:p>
            <a:pPr marL="342900" indent="-342900">
              <a:buAutoNum type="arabicPeriod"/>
            </a:pPr>
            <a:endParaRPr lang="ru-RU" dirty="0" smtClean="0"/>
          </a:p>
        </p:txBody>
      </p:sp>
      <p:pic>
        <p:nvPicPr>
          <p:cNvPr id="3074" name="Picture 2" descr="https://www.afg-n.ru/bitrix/templates/afg_main.v3/images/logo.jpg?45571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646" y="3098609"/>
            <a:ext cx="3560129" cy="69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40574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Реализованные проекты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367284" y="2012455"/>
            <a:ext cx="7243082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ООО "ЭКО ФЕРМА "КЛИМОВСКАЯ"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Выполнены проекты: </a:t>
            </a:r>
          </a:p>
          <a:p>
            <a:r>
              <a:rPr lang="ru-RU" dirty="0" smtClean="0"/>
              <a:t>Молочная козоводческая ферма на 1500 фуражных коз</a:t>
            </a:r>
          </a:p>
          <a:p>
            <a:endParaRPr lang="ru-RU" dirty="0" smtClean="0"/>
          </a:p>
          <a:p>
            <a:pPr marL="342900" indent="-342900">
              <a:buAutoNum type="arabicPeriod"/>
            </a:pPr>
            <a:r>
              <a:rPr lang="ru-RU" altLang="ru-RU" dirty="0"/>
              <a:t>Зоотехническое и ветеринарное сопровождение</a:t>
            </a:r>
            <a:endParaRPr lang="ru-RU" dirty="0" smtClean="0"/>
          </a:p>
        </p:txBody>
      </p:sp>
      <p:pic>
        <p:nvPicPr>
          <p:cNvPr id="4098" name="Picture 2" descr="https://foodsuppliers.ru/sites/default/files/styles/logocompany/public/logo_company/p_123584_0.png?itok=zNSNKd6-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919" y="2456007"/>
            <a:ext cx="1956112" cy="1713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00635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Клиенты и рекомендации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107977" y="2278460"/>
            <a:ext cx="724308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АО «</a:t>
            </a:r>
            <a:r>
              <a:rPr lang="ru-RU" sz="2400" b="1" dirty="0" err="1" smtClean="0"/>
              <a:t>ДеЛаваль</a:t>
            </a:r>
            <a:r>
              <a:rPr lang="ru-RU" sz="2400" b="1" dirty="0" smtClean="0"/>
              <a:t>»</a:t>
            </a:r>
            <a:endParaRPr lang="ru-RU" dirty="0" smtClean="0"/>
          </a:p>
          <a:p>
            <a:endParaRPr lang="ru-RU" dirty="0" smtClean="0"/>
          </a:p>
          <a:p>
            <a:r>
              <a:rPr lang="en-US" dirty="0" err="1" smtClean="0"/>
              <a:t>iFarming</a:t>
            </a:r>
            <a:r>
              <a:rPr lang="en-US" dirty="0" smtClean="0"/>
              <a:t> </a:t>
            </a:r>
            <a:r>
              <a:rPr lang="ru-RU" dirty="0" smtClean="0"/>
              <a:t>является официальным партнером АО «</a:t>
            </a:r>
            <a:r>
              <a:rPr lang="ru-RU" dirty="0" err="1" smtClean="0"/>
              <a:t>ДеЛаваль</a:t>
            </a:r>
            <a:r>
              <a:rPr lang="ru-RU" dirty="0" smtClean="0"/>
              <a:t>» в области технологического проектирования, производственного планирования и финансового моделирования инвестиционных проектов, предусматривающих строительство молочно-товарных ферм.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502" y="1816289"/>
            <a:ext cx="3048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2785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Клиенты и рекомендации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320577" y="1539796"/>
            <a:ext cx="8064973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Министерство сельского хозяйства </a:t>
            </a:r>
            <a:br>
              <a:rPr lang="ru-RU" sz="2400" b="1" dirty="0" smtClean="0"/>
            </a:br>
            <a:r>
              <a:rPr lang="ru-RU" sz="2400" b="1" dirty="0" smtClean="0"/>
              <a:t>Российской Федерации</a:t>
            </a:r>
            <a:endParaRPr lang="ru-RU" dirty="0" smtClean="0"/>
          </a:p>
          <a:p>
            <a:endParaRPr lang="ru-RU" dirty="0" smtClean="0"/>
          </a:p>
          <a:p>
            <a:r>
              <a:rPr lang="en-US" dirty="0" err="1" smtClean="0"/>
              <a:t>iFarming</a:t>
            </a:r>
            <a:r>
              <a:rPr lang="en-US" dirty="0" smtClean="0"/>
              <a:t> </a:t>
            </a:r>
            <a:r>
              <a:rPr lang="ru-RU" dirty="0" smtClean="0"/>
              <a:t>работает согласно установленным требованиям и взаимодействует с заинтересованными отраслевыми департаментами (</a:t>
            </a:r>
            <a:r>
              <a:rPr lang="ru-RU" dirty="0" err="1" smtClean="0"/>
              <a:t>Депживотноводства</a:t>
            </a:r>
            <a:r>
              <a:rPr lang="ru-RU" dirty="0"/>
              <a:t>,</a:t>
            </a:r>
            <a:r>
              <a:rPr lang="ru-RU" dirty="0" smtClean="0"/>
              <a:t> </a:t>
            </a:r>
            <a:r>
              <a:rPr lang="ru-RU" dirty="0" err="1" smtClean="0"/>
              <a:t>Депрастениеводства</a:t>
            </a:r>
            <a:r>
              <a:rPr lang="ru-RU" dirty="0" smtClean="0"/>
              <a:t> и </a:t>
            </a:r>
            <a:r>
              <a:rPr lang="ru-RU" dirty="0" err="1" smtClean="0"/>
              <a:t>Депэкономики</a:t>
            </a:r>
            <a:r>
              <a:rPr lang="ru-RU" dirty="0" smtClean="0"/>
              <a:t>). </a:t>
            </a:r>
          </a:p>
          <a:p>
            <a:endParaRPr lang="ru-RU" dirty="0" smtClean="0"/>
          </a:p>
          <a:p>
            <a:r>
              <a:rPr lang="en-US" dirty="0" err="1" smtClean="0"/>
              <a:t>iFarming</a:t>
            </a:r>
            <a:r>
              <a:rPr lang="en-US" dirty="0" smtClean="0"/>
              <a:t> </a:t>
            </a:r>
            <a:r>
              <a:rPr lang="ru-RU" dirty="0" smtClean="0"/>
              <a:t>разработана стратегия развития </a:t>
            </a:r>
            <a:r>
              <a:rPr lang="ru-RU" dirty="0" err="1" smtClean="0"/>
              <a:t>Госсорткомиссии</a:t>
            </a:r>
            <a:r>
              <a:rPr lang="ru-RU" dirty="0" smtClean="0"/>
              <a:t> Минсельхоза России.</a:t>
            </a:r>
          </a:p>
          <a:p>
            <a:endParaRPr lang="ru-RU" dirty="0" smtClean="0"/>
          </a:p>
          <a:p>
            <a:r>
              <a:rPr lang="ru-RU" dirty="0" smtClean="0"/>
              <a:t>Офис компании располагается в комплексе зданий Минсельхоза России.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281" y="2371319"/>
            <a:ext cx="2422010" cy="1937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3672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C924C6-A54C-4C7A-A8C6-DADCC9FBA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2596" y="345874"/>
            <a:ext cx="7837627" cy="1325563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accent4"/>
                </a:solidFill>
                <a:latin typeface="+mn-lt"/>
              </a:rPr>
              <a:t>i</a:t>
            </a:r>
            <a:r>
              <a:rPr lang="en-US" sz="4000" b="1" dirty="0" smtClean="0">
                <a:latin typeface="+mn-lt"/>
              </a:rPr>
              <a:t>Farming</a:t>
            </a:r>
            <a:r>
              <a:rPr lang="en-US" sz="4000" b="1" dirty="0" smtClean="0"/>
              <a:t> </a:t>
            </a:r>
            <a:r>
              <a:rPr lang="en-US" sz="4000" dirty="0" smtClean="0"/>
              <a:t>– </a:t>
            </a:r>
            <a:r>
              <a:rPr lang="ru-RU" sz="4000" dirty="0" smtClean="0"/>
              <a:t>надёжный партнёр.</a:t>
            </a:r>
            <a:endParaRPr lang="ru-RU" sz="4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166315" y="4319248"/>
            <a:ext cx="351259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проектируем технологию, ПСД, подбираем технические решения;</a:t>
            </a:r>
            <a:endParaRPr lang="ru-RU" sz="2000" b="1" dirty="0"/>
          </a:p>
        </p:txBody>
      </p:sp>
      <p:pic>
        <p:nvPicPr>
          <p:cNvPr id="6145" name="Picture 1" descr="C:\Users\Artem Eliseev\YandexDisk\Галерея Фото Рисунки\! Рисунки\разбор\2055579-200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326" y="4131118"/>
            <a:ext cx="1391921" cy="1391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2098937" y="2472658"/>
            <a:ext cx="370509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составляем детальный план действий для достижения результата;</a:t>
            </a:r>
            <a:endParaRPr lang="ru-RU" sz="2000" b="1" dirty="0"/>
          </a:p>
        </p:txBody>
      </p:sp>
      <p:pic>
        <p:nvPicPr>
          <p:cNvPr id="6147" name="Picture 3" descr="C:\Users\Artem Eliseev\YandexDisk\Галерея Фото Рисунки\! Рисунки\Бизнес\878733-200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326" y="2332971"/>
            <a:ext cx="1295036" cy="1295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Artem Eliseev\YandexDisk\Галерея Фото Рисунки\! Рисунки\Бизнес\203582-200.png"/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912" y="2173838"/>
            <a:ext cx="1454169" cy="1454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7902971" y="2472657"/>
            <a:ext cx="370509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разрабатываем производственный и финансовый планы;</a:t>
            </a:r>
            <a:endParaRPr lang="ru-RU" sz="2000" b="1" dirty="0"/>
          </a:p>
        </p:txBody>
      </p:sp>
      <p:pic>
        <p:nvPicPr>
          <p:cNvPr id="6149" name="Picture 5" descr="C:\Users\Artem Eliseev\YandexDisk\Галерея Фото Рисунки\! Рисунки\Бизнес\580300-200.png"/>
          <p:cNvPicPr>
            <a:picLocks noChangeAspect="1" noChangeArrowheads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197" y="280208"/>
            <a:ext cx="1421600" cy="142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C:\Users\Artem Eliseev\YandexDisk\Галерея Фото Рисунки\! Рисунки\Бизнес\92312-200.png"/>
          <p:cNvPicPr>
            <a:picLocks noChangeAspect="1" noChangeArrowheads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912" y="4131118"/>
            <a:ext cx="1454169" cy="1454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7825968" y="4319246"/>
            <a:ext cx="40323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помогаем привлечь льготное финансирование и государственную поддержку</a:t>
            </a:r>
            <a:r>
              <a:rPr lang="ru-RU" sz="20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997372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401" y="373234"/>
            <a:ext cx="6643992" cy="5430800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Мы создаем эффективные проекты в сельском хозяйстве и готовы к взаимовыгодному сотрудничеству.</a:t>
            </a:r>
            <a:br>
              <a:rPr lang="ru-RU" sz="4000" dirty="0" smtClean="0"/>
            </a:br>
            <a:r>
              <a:rPr lang="ru-RU" sz="4000" dirty="0"/>
              <a:t/>
            </a:r>
            <a:br>
              <a:rPr lang="ru-RU" sz="4000" dirty="0"/>
            </a:br>
            <a:r>
              <a:rPr lang="ru-RU" sz="2700" dirty="0"/>
              <a:t>107078, г. Москва, ул. </a:t>
            </a:r>
            <a:r>
              <a:rPr lang="ru-RU" sz="2700" dirty="0" smtClean="0"/>
              <a:t>Садовая-</a:t>
            </a: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ru-RU" sz="2700" dirty="0" smtClean="0"/>
              <a:t>Спасская</a:t>
            </a:r>
            <a:r>
              <a:rPr lang="ru-RU" sz="2700" dirty="0"/>
              <a:t>, д. 13 стр. 2, офис 210</a:t>
            </a:r>
            <a:br>
              <a:rPr lang="ru-RU" sz="2700" dirty="0"/>
            </a:br>
            <a:r>
              <a:rPr lang="ru-RU" sz="2700" dirty="0"/>
              <a:t>Тел. +7 (495) 771-38-62</a:t>
            </a:r>
            <a:br>
              <a:rPr lang="ru-RU" sz="2700" dirty="0"/>
            </a:br>
            <a:r>
              <a:rPr lang="ru-RU" sz="2700" dirty="0"/>
              <a:t>Моб. +7 (903) 707-15-71</a:t>
            </a:r>
            <a:br>
              <a:rPr lang="ru-RU" sz="2700" dirty="0"/>
            </a:br>
            <a:r>
              <a:rPr lang="en-US" sz="2700" dirty="0">
                <a:hlinkClick r:id="rId2"/>
              </a:rPr>
              <a:t>https://</a:t>
            </a:r>
            <a:r>
              <a:rPr lang="en-US" sz="2700" dirty="0" smtClean="0">
                <a:hlinkClick r:id="rId2"/>
              </a:rPr>
              <a:t>ifarming.ru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en-US" sz="2700" u="sng" dirty="0" smtClean="0">
                <a:hlinkClick r:id="rId3"/>
              </a:rPr>
              <a:t>ifarming@ya.ru</a:t>
            </a:r>
            <a:r>
              <a:rPr lang="ru-RU" sz="2700" dirty="0"/>
              <a:t/>
            </a:r>
            <a:br>
              <a:rPr lang="ru-RU" sz="2700" dirty="0"/>
            </a:br>
            <a:r>
              <a:rPr lang="ru-RU" sz="2700" dirty="0"/>
              <a:t/>
            </a:r>
            <a:br>
              <a:rPr lang="ru-RU" sz="2700" dirty="0"/>
            </a:br>
            <a:endParaRPr lang="ru-RU" sz="2700" dirty="0"/>
          </a:p>
        </p:txBody>
      </p:sp>
    </p:spTree>
    <p:extLst>
      <p:ext uri="{BB962C8B-B14F-4D97-AF65-F5344CB8AC3E}">
        <p14:creationId xmlns:p14="http://schemas.microsoft.com/office/powerpoint/2010/main" val="36490282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C924C6-A54C-4C7A-A8C6-DADCC9FBA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508" y="365125"/>
            <a:ext cx="11617692" cy="1325563"/>
          </a:xfrm>
        </p:spPr>
        <p:txBody>
          <a:bodyPr>
            <a:normAutofit/>
          </a:bodyPr>
          <a:lstStyle/>
          <a:p>
            <a:r>
              <a:rPr lang="ru-RU" sz="4000" b="1" dirty="0" smtClean="0"/>
              <a:t>ООО </a:t>
            </a:r>
            <a:r>
              <a:rPr lang="ru-RU" sz="4000" b="1" dirty="0"/>
              <a:t>«Интеллектуальное животноводство</a:t>
            </a:r>
            <a:r>
              <a:rPr lang="ru-RU" sz="4000" b="1" dirty="0" smtClean="0"/>
              <a:t>»: </a:t>
            </a:r>
            <a:endParaRPr lang="ru-RU" sz="4000" b="1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96762" y="1484353"/>
            <a:ext cx="10885626" cy="4001243"/>
          </a:xfrm>
        </p:spPr>
        <p:txBody>
          <a:bodyPr>
            <a:normAutofit/>
          </a:bodyPr>
          <a:lstStyle/>
          <a:p>
            <a:pPr marL="1790700" indent="0">
              <a:buNone/>
            </a:pPr>
            <a:r>
              <a:rPr lang="ru-RU" b="1" dirty="0" smtClean="0"/>
              <a:t>осуществляет деятельность </a:t>
            </a:r>
            <a:r>
              <a:rPr lang="ru-RU" dirty="0" smtClean="0"/>
              <a:t>по комплексному сопровождению реализации инвестиционных проектов в сельском хозяйстве </a:t>
            </a:r>
            <a:r>
              <a:rPr lang="ru-RU" b="1" dirty="0" smtClean="0"/>
              <a:t>более 7 лет</a:t>
            </a:r>
            <a:r>
              <a:rPr lang="ru-RU" dirty="0" smtClean="0"/>
              <a:t>;</a:t>
            </a:r>
          </a:p>
          <a:p>
            <a:pPr marL="1790700" indent="0">
              <a:buNone/>
            </a:pPr>
            <a:r>
              <a:rPr lang="ru-RU" b="1" dirty="0" smtClean="0"/>
              <a:t>экономит </a:t>
            </a:r>
            <a:r>
              <a:rPr lang="ru-RU" b="1" dirty="0"/>
              <a:t>до 30% инвестиционных </a:t>
            </a:r>
            <a:r>
              <a:rPr lang="ru-RU" b="1" dirty="0" smtClean="0"/>
              <a:t>вложений </a:t>
            </a:r>
            <a:r>
              <a:rPr lang="ru-RU" dirty="0" smtClean="0"/>
              <a:t>от </a:t>
            </a:r>
            <a:r>
              <a:rPr lang="ru-RU" dirty="0"/>
              <a:t>первичной </a:t>
            </a:r>
            <a:r>
              <a:rPr lang="ru-RU" dirty="0" smtClean="0"/>
              <a:t>сметы;</a:t>
            </a:r>
          </a:p>
          <a:p>
            <a:pPr marL="1790700" indent="0">
              <a:buNone/>
            </a:pPr>
            <a:r>
              <a:rPr lang="ru-RU" b="1" dirty="0" smtClean="0"/>
              <a:t>снижает затраты времени </a:t>
            </a:r>
            <a:r>
              <a:rPr lang="ru-RU" dirty="0" smtClean="0"/>
              <a:t>на реализацию инвестиционного проекта </a:t>
            </a:r>
            <a:r>
              <a:rPr lang="ru-RU" b="1" dirty="0" smtClean="0"/>
              <a:t>до </a:t>
            </a:r>
            <a:r>
              <a:rPr lang="ru-RU" b="1" dirty="0"/>
              <a:t>50</a:t>
            </a:r>
            <a:r>
              <a:rPr lang="ru-RU" b="1" dirty="0" smtClean="0"/>
              <a:t>%</a:t>
            </a:r>
            <a:r>
              <a:rPr lang="ru-RU" dirty="0" smtClean="0"/>
              <a:t>;</a:t>
            </a:r>
          </a:p>
          <a:p>
            <a:pPr marL="1790700" indent="0">
              <a:buNone/>
            </a:pPr>
            <a:r>
              <a:rPr lang="ru-RU" b="1" dirty="0" smtClean="0"/>
              <a:t>создает </a:t>
            </a:r>
            <a:r>
              <a:rPr lang="ru-RU" dirty="0" smtClean="0"/>
              <a:t>высокоэффективные </a:t>
            </a:r>
            <a:r>
              <a:rPr lang="ru-RU" b="1" dirty="0"/>
              <a:t>проекты с рентабельностью </a:t>
            </a:r>
            <a:r>
              <a:rPr lang="ru-RU" b="1" dirty="0" smtClean="0"/>
              <a:t>от 20%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8" name="Picture 3" descr="C:\Users\Artem Eliseev\YandexDisk\Галерея Фото Рисунки\! Рисунки\разбор\27822-200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401" y="1452067"/>
            <a:ext cx="1001926" cy="1001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rtem Eliseev\YandexDisk\Галерея Фото Рисунки\! Рисунки\Бизнес\1293554-200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033" y="2453993"/>
            <a:ext cx="995175" cy="99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Artem Eliseev\YandexDisk\Галерея Фото Рисунки\! Рисунки\Бизнес\1249847-200.png"/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401" y="3573913"/>
            <a:ext cx="978807" cy="978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Artem Eliseev\YandexDisk\Галерея Фото Рисунки\! Рисунки\Бизнес\2227882-200.png"/>
          <p:cNvPicPr>
            <a:picLocks noChangeAspect="1" noChangeArrowheads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108" y="4417966"/>
            <a:ext cx="1010682" cy="1010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11576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2980" y="0"/>
            <a:ext cx="10869038" cy="1325563"/>
          </a:xfrm>
        </p:spPr>
        <p:txBody>
          <a:bodyPr/>
          <a:lstStyle/>
          <a:p>
            <a:r>
              <a:rPr lang="ru-RU" dirty="0" smtClean="0"/>
              <a:t>Услуги компании</a:t>
            </a:r>
            <a:endParaRPr lang="ru-RU" dirty="0"/>
          </a:p>
        </p:txBody>
      </p:sp>
      <p:pic>
        <p:nvPicPr>
          <p:cNvPr id="4" name="Picture 5" descr="C:\Users\Artem Eliseev\YandexDisk\Интеллектуальное животноводство\Реклама\iFarming\icons\investments\png\07.png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013" y="1102116"/>
            <a:ext cx="948088" cy="948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801228" y="1252994"/>
            <a:ext cx="20040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технологическое проектирование;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981198" y="3474832"/>
            <a:ext cx="215053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маркетинговые исследования сетевой розницы;</a:t>
            </a:r>
            <a:endParaRPr lang="ru-RU" dirty="0"/>
          </a:p>
        </p:txBody>
      </p:sp>
      <p:pic>
        <p:nvPicPr>
          <p:cNvPr id="7" name="Picture 7" descr="C:\Users\Artem Eliseev\YandexDisk\Интеллектуальное животноводство\Реклама\iFarming\icons\investments\png\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783" y="3438754"/>
            <a:ext cx="948088" cy="948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976744" y="1126490"/>
            <a:ext cx="200406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комплексное управление проектами;</a:t>
            </a:r>
            <a:endParaRPr lang="ru-RU" dirty="0"/>
          </a:p>
        </p:txBody>
      </p:sp>
      <p:pic>
        <p:nvPicPr>
          <p:cNvPr id="9" name="Picture 9" descr="C:\Users\Artem Eliseev\YandexDisk\Интеллектуальное животноводство\Реклама\iFarming\icons\management\png\0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783" y="2278052"/>
            <a:ext cx="948088" cy="948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976744" y="2428930"/>
            <a:ext cx="22467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</a:t>
            </a:r>
            <a:r>
              <a:rPr lang="ru-RU" dirty="0" smtClean="0"/>
              <a:t>роизводственное планирование;</a:t>
            </a:r>
            <a:endParaRPr lang="ru-RU" dirty="0"/>
          </a:p>
        </p:txBody>
      </p:sp>
      <p:pic>
        <p:nvPicPr>
          <p:cNvPr id="11" name="Picture 10" descr="C:\Users\Artem Eliseev\YandexDisk\Интеллектуальное животноводство\Реклама\iFarming\icons\management\png\08.png"/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013" y="2278051"/>
            <a:ext cx="948088" cy="948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5801227" y="2302810"/>
            <a:ext cx="252937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подбор оптимальных технических решений;</a:t>
            </a:r>
            <a:endParaRPr lang="ru-RU" dirty="0"/>
          </a:p>
        </p:txBody>
      </p:sp>
      <p:pic>
        <p:nvPicPr>
          <p:cNvPr id="13" name="Picture 11" descr="C:\Users\Artem Eliseev\YandexDisk\Интеллектуальное животноводство\Реклама\iFarming\icons\farming\png\05.png"/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7876" y="1102117"/>
            <a:ext cx="948088" cy="948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9763089" y="1126875"/>
            <a:ext cx="215797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зоотехнический и ветеринарный консалтинг;</a:t>
            </a:r>
            <a:endParaRPr lang="ru-RU" dirty="0"/>
          </a:p>
        </p:txBody>
      </p:sp>
      <p:pic>
        <p:nvPicPr>
          <p:cNvPr id="15" name="Picture 12" descr="C:\Users\Artem Eliseev\YandexDisk\Интеллектуальное животноводство\Реклама\iFarming\icons\management\png\09.png"/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783" y="1102117"/>
            <a:ext cx="948088" cy="948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Artem Eliseev\YandexDisk\Интеллектуальное животноводство\Реклама\iFarming_фирменный стиль\icons\investments\png\06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784" y="4570412"/>
            <a:ext cx="948088" cy="948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1976744" y="4595499"/>
            <a:ext cx="259926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финансовое моделирование и бизнес-планирование;</a:t>
            </a:r>
            <a:endParaRPr lang="ru-RU" dirty="0"/>
          </a:p>
        </p:txBody>
      </p:sp>
      <p:pic>
        <p:nvPicPr>
          <p:cNvPr id="2051" name="Picture 3" descr="C:\Users\Artem Eliseev\YandexDisk\Интеллектуальное животноводство\Реклама\iFarming_фирменный стиль\icons\investments\png\08.png"/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013" y="3438754"/>
            <a:ext cx="948088" cy="948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5801228" y="3463512"/>
            <a:ext cx="23194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планирование государственной поддержки;</a:t>
            </a:r>
            <a:endParaRPr lang="ru-RU" dirty="0"/>
          </a:p>
        </p:txBody>
      </p:sp>
      <p:pic>
        <p:nvPicPr>
          <p:cNvPr id="2052" name="Picture 4" descr="C:\Users\Artem Eliseev\YandexDisk\Интеллектуальное животноводство\Реклама\iFarming_фирменный стиль\icons\investments\png\02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013" y="4604394"/>
            <a:ext cx="948088" cy="948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5801228" y="4604394"/>
            <a:ext cx="230191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обучение производственного персонала;</a:t>
            </a:r>
            <a:endParaRPr lang="ru-RU" dirty="0"/>
          </a:p>
        </p:txBody>
      </p:sp>
      <p:pic>
        <p:nvPicPr>
          <p:cNvPr id="2053" name="Picture 5" descr="C:\Users\Artem Eliseev\YandexDisk\Интеллектуальное животноводство\Реклама\iFarming_фирменный стиль\icons\management\png\07.png"/>
          <p:cNvPicPr>
            <a:picLocks noChangeAspect="1" noChangeArrowheads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7876" y="2278051"/>
            <a:ext cx="948088" cy="948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Artem Eliseev\YandexDisk\Интеллектуальное животноводство\Реклама\iFarming_фирменный стиль\icons\management\png\10.png"/>
          <p:cNvPicPr>
            <a:picLocks noChangeAspect="1" noChangeArrowheads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7876" y="3438754"/>
            <a:ext cx="948088" cy="948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Прямоугольник 23"/>
          <p:cNvSpPr/>
          <p:nvPr/>
        </p:nvSpPr>
        <p:spPr>
          <a:xfrm>
            <a:off x="9763088" y="2290431"/>
            <a:ext cx="23069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технологический аудит ферм и комплексов;</a:t>
            </a:r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9763088" y="3438754"/>
            <a:ext cx="23069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автоматизация управления фермой;</a:t>
            </a:r>
            <a:endParaRPr lang="ru-RU" dirty="0"/>
          </a:p>
        </p:txBody>
      </p:sp>
      <p:pic>
        <p:nvPicPr>
          <p:cNvPr id="2055" name="Picture 7" descr="C:\Users\Artem Eliseev\YandexDisk\Интеллектуальное животноводство\Реклама\iFarming_фирменный стиль\icons\farming\png\10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7876" y="4604394"/>
            <a:ext cx="948088" cy="948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Прямоугольник 26"/>
          <p:cNvSpPr/>
          <p:nvPr/>
        </p:nvSpPr>
        <p:spPr>
          <a:xfrm>
            <a:off x="9763088" y="4570412"/>
            <a:ext cx="24289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обеспечение молочного здоровья животных.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38734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Специализация компании - </a:t>
            </a:r>
            <a:r>
              <a:rPr lang="ru-RU" b="1" dirty="0" smtClean="0"/>
              <a:t>АПК</a:t>
            </a:r>
            <a:endParaRPr lang="ru-RU" b="1" dirty="0"/>
          </a:p>
        </p:txBody>
      </p:sp>
      <p:pic>
        <p:nvPicPr>
          <p:cNvPr id="3074" name="Picture 2" descr="C:\Users\Artem Eliseev\YandexDisk\Галерея Фото Рисунки\! Рисунки\животные\корова\302782-200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29" y="1280403"/>
            <a:ext cx="1584425" cy="158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916061" y="1895475"/>
            <a:ext cx="20040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скотоводство;</a:t>
            </a:r>
            <a:endParaRPr lang="ru-RU" dirty="0"/>
          </a:p>
        </p:txBody>
      </p:sp>
      <p:pic>
        <p:nvPicPr>
          <p:cNvPr id="3076" name="Picture 4" descr="C:\Users\Artem Eliseev\YandexDisk\Галерея Фото Рисунки\! Рисунки\животные\Козы\302815-200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29" y="3462726"/>
            <a:ext cx="1384038" cy="138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1916061" y="3949560"/>
            <a:ext cx="20040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козоводство;</a:t>
            </a:r>
            <a:endParaRPr lang="ru-RU" dirty="0"/>
          </a:p>
        </p:txBody>
      </p:sp>
      <p:pic>
        <p:nvPicPr>
          <p:cNvPr id="3077" name="Picture 5" descr="C:\Users\Artem Eliseev\YandexDisk\Галерея Фото Рисунки\! Рисунки\животные\овца\493095-200.png"/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061" y="4549230"/>
            <a:ext cx="1270000" cy="127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1916061" y="4949472"/>
            <a:ext cx="20040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овцеводство;</a:t>
            </a:r>
            <a:endParaRPr lang="ru-RU" dirty="0"/>
          </a:p>
        </p:txBody>
      </p:sp>
      <p:pic>
        <p:nvPicPr>
          <p:cNvPr id="3078" name="Picture 6" descr="C:\Users\Artem Eliseev\YandexDisk\Галерея Фото Рисунки\! Рисунки\животные\лошади\1368846-200.png"/>
          <p:cNvPicPr>
            <a:picLocks noChangeAspect="1" noChangeArrowheads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867" y="2390238"/>
            <a:ext cx="1270000" cy="127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1916061" y="2864828"/>
            <a:ext cx="20040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коневодство;</a:t>
            </a:r>
            <a:endParaRPr lang="ru-RU" dirty="0"/>
          </a:p>
        </p:txBody>
      </p:sp>
      <p:pic>
        <p:nvPicPr>
          <p:cNvPr id="3079" name="Picture 7" descr="C:\Users\Artem Eliseev\YandexDisk\Галерея Фото Рисунки\! Рисунки\животные\Курица петух\302792-200.png"/>
          <p:cNvPicPr>
            <a:picLocks noChangeAspect="1" noChangeArrowheads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955" y="1516064"/>
            <a:ext cx="1113102" cy="1113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5169402" y="1895475"/>
            <a:ext cx="20040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птицеводство;</a:t>
            </a:r>
            <a:endParaRPr lang="ru-RU" dirty="0"/>
          </a:p>
        </p:txBody>
      </p:sp>
      <p:pic>
        <p:nvPicPr>
          <p:cNvPr id="3080" name="Picture 8" descr="C:\Users\Artem Eliseev\YandexDisk\Галерея Фото Рисунки\! Рисунки\растения\Пшеница\1478-200.png"/>
          <p:cNvPicPr>
            <a:picLocks noChangeAspect="1" noChangeArrowheads="1"/>
          </p:cNvPicPr>
          <p:nvPr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566" y="2666543"/>
            <a:ext cx="891318" cy="891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5169402" y="2862311"/>
            <a:ext cx="20040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зерновые;</a:t>
            </a:r>
            <a:endParaRPr lang="ru-RU" dirty="0"/>
          </a:p>
        </p:txBody>
      </p:sp>
      <p:pic>
        <p:nvPicPr>
          <p:cNvPr id="3081" name="Picture 9" descr="C:\Users\Artem Eliseev\YandexDisk\Галерея Фото Рисунки\! Рисунки\растения\подсолнечник\1173219-200.png"/>
          <p:cNvPicPr>
            <a:picLocks noChangeAspect="1" noChangeArrowheads="1"/>
          </p:cNvPicPr>
          <p:nvPr/>
        </p:nvPicPr>
        <p:blipFill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2582" y="3609080"/>
            <a:ext cx="1050291" cy="1050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Прямоугольник 22"/>
          <p:cNvSpPr/>
          <p:nvPr/>
        </p:nvSpPr>
        <p:spPr>
          <a:xfrm>
            <a:off x="5169402" y="3970079"/>
            <a:ext cx="20040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масличные;</a:t>
            </a:r>
            <a:endParaRPr lang="ru-RU" dirty="0"/>
          </a:p>
        </p:txBody>
      </p:sp>
      <p:pic>
        <p:nvPicPr>
          <p:cNvPr id="3082" name="Picture 10" descr="C:\Users\Artem Eliseev\YandexDisk\Галерея Фото Рисунки\! Рисунки\растения\огурец\16090-200.png"/>
          <p:cNvPicPr>
            <a:picLocks noChangeAspect="1" noChangeArrowheads="1"/>
          </p:cNvPicPr>
          <p:nvPr/>
        </p:nvPicPr>
        <p:blipFill>
          <a:blip r:embed="rId9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3833" y="1543894"/>
            <a:ext cx="1057442" cy="1057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Прямоугольник 24"/>
          <p:cNvSpPr/>
          <p:nvPr/>
        </p:nvSpPr>
        <p:spPr>
          <a:xfrm>
            <a:off x="8461275" y="1895475"/>
            <a:ext cx="32430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о</a:t>
            </a:r>
            <a:r>
              <a:rPr lang="ru-RU" dirty="0" smtClean="0"/>
              <a:t>вощные закрытого грунта;</a:t>
            </a:r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8539659" y="2868262"/>
            <a:ext cx="34052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о</a:t>
            </a:r>
            <a:r>
              <a:rPr lang="ru-RU" dirty="0" smtClean="0"/>
              <a:t>вощные открытого грунта;</a:t>
            </a:r>
            <a:endParaRPr lang="ru-RU" dirty="0"/>
          </a:p>
        </p:txBody>
      </p:sp>
      <p:pic>
        <p:nvPicPr>
          <p:cNvPr id="3084" name="Picture 12" descr="C:\Users\Artem Eliseev\YandexDisk\Галерея Фото Рисунки\! Рисунки\растения\Яблоко\105944-200.png"/>
          <p:cNvPicPr>
            <a:picLocks noChangeAspect="1" noChangeArrowheads="1"/>
          </p:cNvPicPr>
          <p:nvPr/>
        </p:nvPicPr>
        <p:blipFill>
          <a:blip r:embed="rId10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826" y="4726371"/>
            <a:ext cx="771371" cy="771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Прямоугольник 28"/>
          <p:cNvSpPr/>
          <p:nvPr/>
        </p:nvSpPr>
        <p:spPr>
          <a:xfrm>
            <a:off x="5169401" y="4949472"/>
            <a:ext cx="21361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плодово-ягодные;</a:t>
            </a:r>
            <a:endParaRPr lang="ru-RU" dirty="0"/>
          </a:p>
        </p:txBody>
      </p:sp>
      <p:pic>
        <p:nvPicPr>
          <p:cNvPr id="3085" name="Picture 13" descr="C:\Users\Artem Eliseev\YandexDisk\Галерея Фото Рисунки\! Рисунки\растения\свекла\203729-200.png"/>
          <p:cNvPicPr>
            <a:picLocks noChangeAspect="1" noChangeArrowheads="1"/>
          </p:cNvPicPr>
          <p:nvPr/>
        </p:nvPicPr>
        <p:blipFill>
          <a:blip r:embed="rId11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3833" y="2264807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C:\Users\Artem Eliseev\YandexDisk\Галерея Фото Рисунки\! Рисунки\растения\цветы\882297-200.png"/>
          <p:cNvPicPr>
            <a:picLocks noChangeAspect="1" noChangeArrowheads="1"/>
          </p:cNvPicPr>
          <p:nvPr/>
        </p:nvPicPr>
        <p:blipFill>
          <a:blip r:embed="rId1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9391" y="3500865"/>
            <a:ext cx="1057442" cy="1057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Прямоугольник 31"/>
          <p:cNvSpPr/>
          <p:nvPr/>
        </p:nvSpPr>
        <p:spPr>
          <a:xfrm>
            <a:off x="8546833" y="3949559"/>
            <a:ext cx="34052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цветочно-декоративные;</a:t>
            </a:r>
            <a:endParaRPr lang="ru-RU" dirty="0"/>
          </a:p>
        </p:txBody>
      </p:sp>
      <p:pic>
        <p:nvPicPr>
          <p:cNvPr id="3087" name="Picture 15" descr="C:\Users\Artem Eliseev\YandexDisk\Галерея Фото Рисунки\! Рисунки\Бизнес\375772-200.png"/>
          <p:cNvPicPr>
            <a:picLocks noChangeAspect="1" noChangeArrowheads="1"/>
          </p:cNvPicPr>
          <p:nvPr/>
        </p:nvPicPr>
        <p:blipFill>
          <a:blip r:embed="rId1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3994" y="4434781"/>
            <a:ext cx="1498898" cy="1498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Прямоугольник 33"/>
          <p:cNvSpPr/>
          <p:nvPr/>
        </p:nvSpPr>
        <p:spPr>
          <a:xfrm>
            <a:off x="8546834" y="4726371"/>
            <a:ext cx="28591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переработка сельскохозяйственного сырья.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9191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Клиенты компании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916060" y="1895475"/>
            <a:ext cx="364734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инвесторы, рассматривающие АПК как инструмент портфельных инвестиций;</a:t>
            </a:r>
            <a:endParaRPr lang="ru-RU" dirty="0"/>
          </a:p>
        </p:txBody>
      </p:sp>
      <p:pic>
        <p:nvPicPr>
          <p:cNvPr id="4098" name="Picture 2" descr="C:\Users\Artem Eliseev\YandexDisk\Галерея Фото Рисунки\! Рисунки\Бизнес\424255-200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766" y="1797825"/>
            <a:ext cx="1174282" cy="1174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rtem Eliseev\YandexDisk\Галерея Фото Рисунки\! Рисунки\Бизнес\1779389-200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954" y="3453370"/>
            <a:ext cx="1349636" cy="1349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916060" y="3666523"/>
            <a:ext cx="36473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бизнес-сообщество, рассматривающие АПК как инструмент диверсификации бизнеса;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902974" y="1923301"/>
            <a:ext cx="39842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предприятия АПК развивающие существующий или планирующие новые направления агробизнеса;</a:t>
            </a:r>
            <a:endParaRPr lang="ru-RU" dirty="0"/>
          </a:p>
        </p:txBody>
      </p:sp>
      <p:pic>
        <p:nvPicPr>
          <p:cNvPr id="4100" name="Picture 4" descr="C:\Users\Artem Eliseev\YandexDisk\Галерея Фото Рисунки\! Рисунки\Рабочие\107229-200.png"/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171" y="1737667"/>
            <a:ext cx="1294598" cy="1294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7902974" y="3805022"/>
            <a:ext cx="39842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финансовые институты, органы государственной власти в области АПК.</a:t>
            </a:r>
            <a:endParaRPr lang="ru-RU" dirty="0"/>
          </a:p>
        </p:txBody>
      </p:sp>
      <p:pic>
        <p:nvPicPr>
          <p:cNvPr id="4101" name="Picture 5" descr="C:\Users\Artem Eliseev\YandexDisk\Галерея Фото Рисунки\! Рисунки\Рабочие\75173-200.png"/>
          <p:cNvPicPr>
            <a:picLocks noChangeAspect="1" noChangeArrowheads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171" y="3565914"/>
            <a:ext cx="1401546" cy="1401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13537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Реализованные проекты</a:t>
            </a:r>
            <a:endParaRPr lang="ru-RU" dirty="0"/>
          </a:p>
        </p:txBody>
      </p:sp>
      <p:pic>
        <p:nvPicPr>
          <p:cNvPr id="5122" name="Picture 2" descr="C:\Users\Artem Eliseev\YandexDisk\Галерея Фото Рисунки\Картофель Тамбов\Поле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891" y="1795194"/>
            <a:ext cx="2161207" cy="1620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025138" y="2032839"/>
            <a:ext cx="6708058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Агрохолдинг «Терра Де Люкс»</a:t>
            </a:r>
            <a:r>
              <a:rPr lang="ru-RU" dirty="0" smtClean="0"/>
              <a:t> </a:t>
            </a:r>
          </a:p>
          <a:p>
            <a:r>
              <a:rPr lang="ru-RU" dirty="0" smtClean="0"/>
              <a:t>(Тамбовская область) </a:t>
            </a:r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tdl-agro.ru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Выполнены проекты:</a:t>
            </a:r>
          </a:p>
          <a:p>
            <a:endParaRPr lang="ru-RU" dirty="0" smtClean="0"/>
          </a:p>
          <a:p>
            <a:pPr marL="342900" indent="-342900">
              <a:buAutoNum type="arabicPeriod"/>
            </a:pPr>
            <a:r>
              <a:rPr lang="ru-RU" dirty="0" smtClean="0"/>
              <a:t>Ввод в оборот залежей в объеме 10 тыс. га. </a:t>
            </a:r>
          </a:p>
          <a:p>
            <a:pPr marL="342900" indent="-342900">
              <a:buAutoNum type="arabicPeriod"/>
            </a:pPr>
            <a:r>
              <a:rPr lang="ru-RU" dirty="0" smtClean="0"/>
              <a:t>Выращивание кукурузы и сои на зерно.</a:t>
            </a:r>
          </a:p>
          <a:p>
            <a:pPr marL="342900" indent="-342900">
              <a:buAutoNum type="arabicPeriod"/>
            </a:pPr>
            <a:r>
              <a:rPr lang="ru-RU" dirty="0" smtClean="0"/>
              <a:t>Строительство зерносушильного комплекса.</a:t>
            </a:r>
          </a:p>
          <a:p>
            <a:pPr marL="342900" indent="-342900">
              <a:buAutoNum type="arabicPeriod"/>
            </a:pPr>
            <a:r>
              <a:rPr lang="ru-RU" dirty="0" smtClean="0"/>
              <a:t>Выращивание картофеля.</a:t>
            </a:r>
          </a:p>
          <a:p>
            <a:pPr marL="342900" indent="-342900">
              <a:buAutoNum type="arabicPeriod"/>
            </a:pPr>
            <a:r>
              <a:rPr lang="ru-RU" dirty="0" smtClean="0"/>
              <a:t>Строительство картофелехранилища.</a:t>
            </a:r>
            <a:endParaRPr lang="ru-RU" dirty="0"/>
          </a:p>
        </p:txBody>
      </p:sp>
      <p:pic>
        <p:nvPicPr>
          <p:cNvPr id="5124" name="Picture 4" descr="Кукуруза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43"/>
          <a:stretch/>
        </p:blipFill>
        <p:spPr bwMode="auto">
          <a:xfrm>
            <a:off x="2705827" y="1795194"/>
            <a:ext cx="1711447" cy="1620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Зерносушильный комплекс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09"/>
          <a:stretch/>
        </p:blipFill>
        <p:spPr bwMode="auto">
          <a:xfrm>
            <a:off x="2705827" y="3562555"/>
            <a:ext cx="1711447" cy="1999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Овощехранилище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890" y="3562554"/>
            <a:ext cx="2161207" cy="1999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36044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Реализованные проекты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025138" y="2032839"/>
            <a:ext cx="6708058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ООО «</a:t>
            </a:r>
            <a:r>
              <a:rPr lang="ru-RU" sz="2400" b="1" dirty="0" err="1" smtClean="0"/>
              <a:t>СпецПром</a:t>
            </a:r>
            <a:r>
              <a:rPr lang="ru-RU" sz="2400" b="1" dirty="0" err="1" smtClean="0"/>
              <a:t>Компания</a:t>
            </a:r>
            <a:r>
              <a:rPr lang="ru-RU" sz="2400" b="1" dirty="0" smtClean="0"/>
              <a:t>»</a:t>
            </a:r>
            <a:endParaRPr lang="ru-RU" dirty="0" smtClean="0"/>
          </a:p>
          <a:p>
            <a:r>
              <a:rPr lang="ru-RU" dirty="0" smtClean="0"/>
              <a:t>(</a:t>
            </a:r>
            <a:r>
              <a:rPr lang="ru-RU" dirty="0" err="1" smtClean="0"/>
              <a:t>Москвоская</a:t>
            </a:r>
            <a:r>
              <a:rPr lang="ru-RU" dirty="0" smtClean="0"/>
              <a:t> </a:t>
            </a:r>
            <a:r>
              <a:rPr lang="ru-RU" dirty="0" smtClean="0"/>
              <a:t>область</a:t>
            </a:r>
            <a:r>
              <a:rPr lang="ru-RU" dirty="0" smtClean="0"/>
              <a:t>)</a:t>
            </a:r>
          </a:p>
          <a:p>
            <a:endParaRPr lang="ru-RU" dirty="0" smtClean="0"/>
          </a:p>
          <a:p>
            <a:r>
              <a:rPr lang="ru-RU" dirty="0" smtClean="0"/>
              <a:t>Выполнены проекты:</a:t>
            </a:r>
          </a:p>
          <a:p>
            <a:endParaRPr lang="ru-RU" dirty="0" smtClean="0"/>
          </a:p>
          <a:p>
            <a:pPr marL="342900" indent="-342900">
              <a:buAutoNum type="arabicPeriod"/>
            </a:pPr>
            <a:r>
              <a:rPr lang="ru-RU" dirty="0" smtClean="0"/>
              <a:t>Ввод в оборот залежей в объеме </a:t>
            </a:r>
            <a:r>
              <a:rPr lang="ru-RU" dirty="0" smtClean="0"/>
              <a:t>400 </a:t>
            </a:r>
            <a:r>
              <a:rPr lang="ru-RU" dirty="0" smtClean="0"/>
              <a:t>га. </a:t>
            </a:r>
          </a:p>
          <a:p>
            <a:pPr marL="342900" indent="-342900">
              <a:buAutoNum type="arabicPeriod"/>
            </a:pPr>
            <a:r>
              <a:rPr lang="ru-RU" dirty="0" smtClean="0"/>
              <a:t>Выращивание </a:t>
            </a:r>
            <a:r>
              <a:rPr lang="ru-RU" dirty="0" smtClean="0"/>
              <a:t>овощей открытого грунта: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ru-RU" dirty="0" smtClean="0"/>
              <a:t>Картофеля;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ru-RU" dirty="0" smtClean="0"/>
              <a:t>Лука;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ru-RU" dirty="0" smtClean="0"/>
              <a:t>Капусты;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ru-RU" dirty="0" smtClean="0"/>
              <a:t>Моркови;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ru-RU" dirty="0" smtClean="0"/>
              <a:t>Столовой свеклы.</a:t>
            </a:r>
            <a:endParaRPr lang="ru-RU" dirty="0" smtClean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9951" y="1782820"/>
            <a:ext cx="1906702" cy="1865846"/>
          </a:xfrm>
          <a:prstGeom prst="rect">
            <a:avLst/>
          </a:prstGeom>
          <a:ln>
            <a:noFill/>
            <a:prstDash val="dash"/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08873" y="1769623"/>
            <a:ext cx="1915281" cy="1879043"/>
          </a:xfrm>
          <a:prstGeom prst="rect">
            <a:avLst/>
          </a:prstGeom>
          <a:ln>
            <a:noFill/>
            <a:prstDash val="dash"/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3526" t="4495" r="1816" b="37569"/>
          <a:stretch/>
        </p:blipFill>
        <p:spPr>
          <a:xfrm>
            <a:off x="295932" y="3914589"/>
            <a:ext cx="3761441" cy="1583764"/>
          </a:xfrm>
          <a:prstGeom prst="rect">
            <a:avLst/>
          </a:prstGeom>
          <a:ln>
            <a:noFill/>
            <a:prstDash val="dash"/>
          </a:ln>
        </p:spPr>
      </p:pic>
    </p:spTree>
    <p:extLst>
      <p:ext uri="{BB962C8B-B14F-4D97-AF65-F5344CB8AC3E}">
        <p14:creationId xmlns:p14="http://schemas.microsoft.com/office/powerpoint/2010/main" val="41612811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Реализованные проекты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025138" y="2032839"/>
            <a:ext cx="6708058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ООО «</a:t>
            </a:r>
            <a:r>
              <a:rPr lang="ru-RU" sz="2400" b="1" dirty="0" err="1" smtClean="0"/>
              <a:t>Курцево</a:t>
            </a:r>
            <a:r>
              <a:rPr lang="ru-RU" sz="2400" b="1" dirty="0" smtClean="0"/>
              <a:t>»</a:t>
            </a:r>
            <a:endParaRPr lang="ru-RU" dirty="0" smtClean="0"/>
          </a:p>
          <a:p>
            <a:r>
              <a:rPr lang="ru-RU" dirty="0" smtClean="0"/>
              <a:t>(Нижегородская область) </a:t>
            </a:r>
            <a:r>
              <a:rPr lang="en-US" dirty="0">
                <a:hlinkClick r:id="rId2"/>
              </a:rPr>
              <a:t>https://www.facebook.com/pg/kurtsevo.cheese/posts/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Выполнены проекты:</a:t>
            </a:r>
          </a:p>
          <a:p>
            <a:endParaRPr lang="ru-RU" dirty="0" smtClean="0"/>
          </a:p>
          <a:p>
            <a:pPr marL="342900" indent="-342900">
              <a:buAutoNum type="arabicPeriod"/>
            </a:pPr>
            <a:r>
              <a:rPr lang="ru-RU" dirty="0" smtClean="0"/>
              <a:t>Технологическое проектирование молочной козоводческой фермы.</a:t>
            </a:r>
          </a:p>
          <a:p>
            <a:pPr marL="342900" indent="-342900">
              <a:buAutoNum type="arabicPeriod"/>
            </a:pPr>
            <a:r>
              <a:rPr lang="ru-RU" altLang="ru-RU" dirty="0" smtClean="0"/>
              <a:t>Зоотехническое сопровождение проекта, в </a:t>
            </a:r>
            <a:r>
              <a:rPr lang="ru-RU" altLang="ru-RU" dirty="0" err="1" smtClean="0"/>
              <a:t>т.ч</a:t>
            </a:r>
            <a:r>
              <a:rPr lang="ru-RU" altLang="ru-RU" dirty="0" smtClean="0"/>
              <a:t>. организация </a:t>
            </a:r>
            <a:r>
              <a:rPr lang="ru-RU" altLang="ru-RU" dirty="0"/>
              <a:t>отбора и поставки </a:t>
            </a:r>
            <a:r>
              <a:rPr lang="ru-RU" altLang="ru-RU" dirty="0" smtClean="0"/>
              <a:t>скота.</a:t>
            </a:r>
          </a:p>
          <a:p>
            <a:pPr marL="342900" indent="-342900">
              <a:buAutoNum type="arabicPeriod"/>
            </a:pPr>
            <a:r>
              <a:rPr lang="ru-RU" altLang="ru-RU" dirty="0" smtClean="0"/>
              <a:t>Ветеринарное сопровождение проекта.</a:t>
            </a:r>
          </a:p>
          <a:p>
            <a:pPr marL="342900" indent="-342900">
              <a:buAutoNum type="arabicPeriod"/>
            </a:pPr>
            <a:endParaRPr lang="ru-RU" dirty="0" smtClean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819" y="2032839"/>
            <a:ext cx="2622082" cy="2622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07485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Реализованные проекты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902308" y="2012455"/>
            <a:ext cx="6708058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ГК ФИТО ООО «Калужский молочник»</a:t>
            </a:r>
            <a:endParaRPr lang="ru-RU" dirty="0" smtClean="0"/>
          </a:p>
          <a:p>
            <a:r>
              <a:rPr lang="ru-RU" dirty="0" smtClean="0"/>
              <a:t>(Калужская область) </a:t>
            </a:r>
          </a:p>
          <a:p>
            <a:r>
              <a:rPr lang="en-US" dirty="0">
                <a:hlinkClick r:id="rId2"/>
              </a:rPr>
              <a:t>https://fito-energy.ru</a:t>
            </a:r>
            <a:r>
              <a:rPr lang="en-US" dirty="0" smtClean="0">
                <a:hlinkClick r:id="rId2"/>
              </a:rPr>
              <a:t>/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Выполнены проекты:</a:t>
            </a:r>
          </a:p>
          <a:p>
            <a:endParaRPr lang="ru-RU" dirty="0" smtClean="0"/>
          </a:p>
          <a:p>
            <a:pPr marL="342900" indent="-342900">
              <a:buAutoNum type="arabicPeriod"/>
            </a:pPr>
            <a:r>
              <a:rPr lang="ru-RU" dirty="0" smtClean="0"/>
              <a:t>Технологическое проектирование роботизированной  молочно-товарной фермы на 400 фуражных коров.</a:t>
            </a:r>
          </a:p>
          <a:p>
            <a:pPr marL="342900" indent="-342900">
              <a:buAutoNum type="arabicPeriod"/>
            </a:pPr>
            <a:r>
              <a:rPr lang="ru-RU" altLang="ru-RU" dirty="0" smtClean="0"/>
              <a:t>Производственное планирование.</a:t>
            </a:r>
          </a:p>
          <a:p>
            <a:pPr marL="342900" indent="-342900">
              <a:buAutoNum type="arabicPeriod"/>
            </a:pPr>
            <a:r>
              <a:rPr lang="ru-RU" altLang="ru-RU" dirty="0" smtClean="0"/>
              <a:t>Бюджетирование, финансовое-моделирование.</a:t>
            </a:r>
          </a:p>
          <a:p>
            <a:pPr marL="342900" indent="-342900">
              <a:buAutoNum type="arabicPeriod"/>
            </a:pPr>
            <a:endParaRPr lang="ru-RU" dirty="0" smtClean="0"/>
          </a:p>
        </p:txBody>
      </p:sp>
      <p:pic>
        <p:nvPicPr>
          <p:cNvPr id="1028" name="Picture 4" descr="https://fito-energy.ru/wp-content/uploads/logo_fixe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481" y="3019591"/>
            <a:ext cx="3507636" cy="747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2496953"/>
      </p:ext>
    </p:extLst>
  </p:cSld>
  <p:clrMapOvr>
    <a:masterClrMapping/>
  </p:clrMapOvr>
</p:sld>
</file>

<file path=ppt/theme/theme1.xml><?xml version="1.0" encoding="utf-8"?>
<a:theme xmlns:a="http://schemas.openxmlformats.org/drawingml/2006/main" name="ifarming">
  <a:themeElements>
    <a:clrScheme name="iFarming">
      <a:dk1>
        <a:srgbClr val="005AA9"/>
      </a:dk1>
      <a:lt1>
        <a:sysClr val="window" lastClr="FFFFFF"/>
      </a:lt1>
      <a:dk2>
        <a:srgbClr val="005AA9"/>
      </a:dk2>
      <a:lt2>
        <a:srgbClr val="FFFFFF"/>
      </a:lt2>
      <a:accent1>
        <a:srgbClr val="005AA9"/>
      </a:accent1>
      <a:accent2>
        <a:srgbClr val="B0D454"/>
      </a:accent2>
      <a:accent3>
        <a:srgbClr val="005AA9"/>
      </a:accent3>
      <a:accent4>
        <a:srgbClr val="B0D454"/>
      </a:accent4>
      <a:accent5>
        <a:srgbClr val="005AA9"/>
      </a:accent5>
      <a:accent6>
        <a:srgbClr val="B0D454"/>
      </a:accent6>
      <a:hlink>
        <a:srgbClr val="B0D454"/>
      </a:hlink>
      <a:folHlink>
        <a:srgbClr val="B0D454"/>
      </a:folHlink>
    </a:clrScheme>
    <a:fontScheme name="iFarming">
      <a:majorFont>
        <a:latin typeface="PF BeauSans Pro SemiBold"/>
        <a:ea typeface=""/>
        <a:cs typeface=""/>
      </a:majorFont>
      <a:minorFont>
        <a:latin typeface="PF BeauSans Pro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Презентация1" id="{C6C7933D-4C8B-41E1-8A73-244E26D511C4}" vid="{0A05629B-2E46-4DF8-BF8C-C27D477A01A2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ifarming</Template>
  <TotalTime>1447</TotalTime>
  <Words>723</Words>
  <Application>Microsoft Office PowerPoint</Application>
  <PresentationFormat>Широкоэкранный</PresentationFormat>
  <Paragraphs>160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PF BeauSans Pro SemiBold</vt:lpstr>
      <vt:lpstr>PF BeauSans Pro</vt:lpstr>
      <vt:lpstr>Calibri</vt:lpstr>
      <vt:lpstr>Arial</vt:lpstr>
      <vt:lpstr>ifarming</vt:lpstr>
      <vt:lpstr>ИНТЕЛЛЕКТУАЛЬНОЕ ЖИВОТНОВОДСТВО</vt:lpstr>
      <vt:lpstr>ООО «Интеллектуальное животноводство»: </vt:lpstr>
      <vt:lpstr>Услуги компании</vt:lpstr>
      <vt:lpstr>Специализация компании - АПК</vt:lpstr>
      <vt:lpstr>Клиенты компании</vt:lpstr>
      <vt:lpstr>Реализованные проекты</vt:lpstr>
      <vt:lpstr>Реализованные проекты</vt:lpstr>
      <vt:lpstr>Реализованные проекты</vt:lpstr>
      <vt:lpstr>Реализованные проекты</vt:lpstr>
      <vt:lpstr>Реализованные проекты</vt:lpstr>
      <vt:lpstr>Реализованные проекты</vt:lpstr>
      <vt:lpstr>Реализованные проекты</vt:lpstr>
      <vt:lpstr>Реализованные проекты</vt:lpstr>
      <vt:lpstr>Реализованные проекты</vt:lpstr>
      <vt:lpstr>Реализованные проекты</vt:lpstr>
      <vt:lpstr>Клиенты и рекомендации</vt:lpstr>
      <vt:lpstr>Клиенты и рекомендации</vt:lpstr>
      <vt:lpstr>iFarming – надёжный партнёр.</vt:lpstr>
      <vt:lpstr>Мы создаем эффективные проекты в сельском хозяйстве и готовы к взаимовыгодному сотрудничеству.  107078, г. Москва, ул. Садовая- Спасская, д. 13 стр. 2, офис 210 Тел. +7 (495) 771-38-62 Моб. +7 (903) 707-15-71 https://ifarming.ru ifarming@ya.ru  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Artem Eliseev</dc:creator>
  <cp:lastModifiedBy>Артём</cp:lastModifiedBy>
  <cp:revision>41</cp:revision>
  <dcterms:created xsi:type="dcterms:W3CDTF">2020-02-14T07:26:16Z</dcterms:created>
  <dcterms:modified xsi:type="dcterms:W3CDTF">2021-09-27T09:44:49Z</dcterms:modified>
</cp:coreProperties>
</file>